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59" r:id="rId3"/>
    <p:sldId id="303" r:id="rId4"/>
    <p:sldId id="301" r:id="rId5"/>
    <p:sldId id="304" r:id="rId6"/>
    <p:sldId id="305" r:id="rId7"/>
    <p:sldId id="306" r:id="rId8"/>
    <p:sldId id="314" r:id="rId9"/>
    <p:sldId id="310" r:id="rId10"/>
    <p:sldId id="312" r:id="rId11"/>
    <p:sldId id="309" r:id="rId12"/>
    <p:sldId id="313" r:id="rId13"/>
    <p:sldId id="315" r:id="rId14"/>
    <p:sldId id="311" r:id="rId15"/>
    <p:sldId id="316" r:id="rId16"/>
    <p:sldId id="317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A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log 2 – poudarek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Svetel slog 3 – poudarek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2004" y="30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8EE3A5E-BB9C-45EA-BF30-4FC5F50A70DF}" type="doc">
      <dgm:prSet loTypeId="urn:microsoft.com/office/officeart/2005/8/layout/cycle3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sl-SI"/>
        </a:p>
      </dgm:t>
    </dgm:pt>
    <dgm:pt modelId="{02B7E195-404B-40B6-85D2-DF974342069D}">
      <dgm:prSet phldrT="[besedilo]"/>
      <dgm:spPr/>
      <dgm:t>
        <a:bodyPr/>
        <a:lstStyle/>
        <a:p>
          <a:r>
            <a:rPr lang="sl-SI" dirty="0"/>
            <a:t>Strateško in ciljno načrtovanje</a:t>
          </a:r>
        </a:p>
      </dgm:t>
    </dgm:pt>
    <dgm:pt modelId="{DF0E0238-B081-4C65-B466-0DCA54E72670}" type="parTrans" cxnId="{9CBEE32C-091E-404A-AE1C-4519BEBE802E}">
      <dgm:prSet/>
      <dgm:spPr/>
      <dgm:t>
        <a:bodyPr/>
        <a:lstStyle/>
        <a:p>
          <a:endParaRPr lang="sl-SI"/>
        </a:p>
      </dgm:t>
    </dgm:pt>
    <dgm:pt modelId="{3AB3F463-FD08-4135-BF52-EBA2D5614F51}" type="sibTrans" cxnId="{9CBEE32C-091E-404A-AE1C-4519BEBE802E}">
      <dgm:prSet/>
      <dgm:spPr/>
      <dgm:t>
        <a:bodyPr/>
        <a:lstStyle/>
        <a:p>
          <a:endParaRPr lang="sl-SI"/>
        </a:p>
      </dgm:t>
    </dgm:pt>
    <dgm:pt modelId="{C4948DAD-39F1-448F-98D0-3031F33DEFF2}">
      <dgm:prSet phldrT="[besedilo]"/>
      <dgm:spPr/>
      <dgm:t>
        <a:bodyPr/>
        <a:lstStyle/>
        <a:p>
          <a:r>
            <a:rPr lang="sl-SI" dirty="0"/>
            <a:t>Vključevanje javnosti</a:t>
          </a:r>
        </a:p>
      </dgm:t>
    </dgm:pt>
    <dgm:pt modelId="{8A0130B1-FD06-40B8-97C4-9E92F7717AC6}" type="parTrans" cxnId="{9A965998-48BB-4057-88C9-48676095619D}">
      <dgm:prSet/>
      <dgm:spPr/>
      <dgm:t>
        <a:bodyPr/>
        <a:lstStyle/>
        <a:p>
          <a:endParaRPr lang="sl-SI"/>
        </a:p>
      </dgm:t>
    </dgm:pt>
    <dgm:pt modelId="{E3399885-E5C9-4FDB-90F1-0A76F01B6D75}" type="sibTrans" cxnId="{9A965998-48BB-4057-88C9-48676095619D}">
      <dgm:prSet/>
      <dgm:spPr/>
      <dgm:t>
        <a:bodyPr/>
        <a:lstStyle/>
        <a:p>
          <a:endParaRPr lang="sl-SI"/>
        </a:p>
      </dgm:t>
    </dgm:pt>
    <dgm:pt modelId="{009A442F-0169-435E-B834-05F86295F194}">
      <dgm:prSet phldrT="[besedilo]"/>
      <dgm:spPr/>
      <dgm:t>
        <a:bodyPr/>
        <a:lstStyle/>
        <a:p>
          <a:r>
            <a:rPr lang="sl-SI" dirty="0"/>
            <a:t>Dostopnost in kakovost bivanja</a:t>
          </a:r>
        </a:p>
      </dgm:t>
    </dgm:pt>
    <dgm:pt modelId="{1EAC1040-A56A-4086-882D-4F30EECE1355}" type="parTrans" cxnId="{CF5F3DA3-E4AB-4B03-B422-0B841A17FCF6}">
      <dgm:prSet/>
      <dgm:spPr/>
      <dgm:t>
        <a:bodyPr/>
        <a:lstStyle/>
        <a:p>
          <a:endParaRPr lang="sl-SI"/>
        </a:p>
      </dgm:t>
    </dgm:pt>
    <dgm:pt modelId="{2347BA3A-BD93-43D9-8805-3FD43FFF6B6C}" type="sibTrans" cxnId="{CF5F3DA3-E4AB-4B03-B422-0B841A17FCF6}">
      <dgm:prSet/>
      <dgm:spPr/>
      <dgm:t>
        <a:bodyPr/>
        <a:lstStyle/>
        <a:p>
          <a:endParaRPr lang="sl-SI"/>
        </a:p>
      </dgm:t>
    </dgm:pt>
    <dgm:pt modelId="{16A37682-C033-492B-B21B-09E57953CDA2}">
      <dgm:prSet phldrT="[besedilo]"/>
      <dgm:spPr/>
      <dgm:t>
        <a:bodyPr/>
        <a:lstStyle/>
        <a:p>
          <a:r>
            <a:rPr lang="sl-SI" dirty="0"/>
            <a:t>Osredotočenost na človeka</a:t>
          </a:r>
        </a:p>
      </dgm:t>
    </dgm:pt>
    <dgm:pt modelId="{C9F51A10-5D20-4C57-8AFA-254896274416}" type="parTrans" cxnId="{1E5A5B6A-6EBC-42AA-B249-B8C5128F0915}">
      <dgm:prSet/>
      <dgm:spPr/>
      <dgm:t>
        <a:bodyPr/>
        <a:lstStyle/>
        <a:p>
          <a:endParaRPr lang="sl-SI"/>
        </a:p>
      </dgm:t>
    </dgm:pt>
    <dgm:pt modelId="{3E5825E9-5CB1-495E-AE63-E9A585412688}" type="sibTrans" cxnId="{1E5A5B6A-6EBC-42AA-B249-B8C5128F0915}">
      <dgm:prSet/>
      <dgm:spPr/>
      <dgm:t>
        <a:bodyPr/>
        <a:lstStyle/>
        <a:p>
          <a:endParaRPr lang="sl-SI"/>
        </a:p>
      </dgm:t>
    </dgm:pt>
    <dgm:pt modelId="{F78109FE-A5EB-4A64-868F-E9A046DE7733}">
      <dgm:prSet phldrT="[besedilo]"/>
      <dgm:spPr/>
      <dgm:t>
        <a:bodyPr/>
        <a:lstStyle/>
        <a:p>
          <a:r>
            <a:rPr lang="sl-SI" dirty="0"/>
            <a:t>Integracija s sektorji za prostor, zdravje, okolje..</a:t>
          </a:r>
        </a:p>
      </dgm:t>
    </dgm:pt>
    <dgm:pt modelId="{950EBCD6-1061-42F7-97D2-05503D24C85E}" type="parTrans" cxnId="{4C6A48F4-DBF7-4BB6-B5CA-8CA499440400}">
      <dgm:prSet/>
      <dgm:spPr/>
      <dgm:t>
        <a:bodyPr/>
        <a:lstStyle/>
        <a:p>
          <a:endParaRPr lang="sl-SI"/>
        </a:p>
      </dgm:t>
    </dgm:pt>
    <dgm:pt modelId="{B5147672-9CF4-4DD8-BDAB-650FA08C3B19}" type="sibTrans" cxnId="{4C6A48F4-DBF7-4BB6-B5CA-8CA499440400}">
      <dgm:prSet/>
      <dgm:spPr/>
      <dgm:t>
        <a:bodyPr/>
        <a:lstStyle/>
        <a:p>
          <a:endParaRPr lang="sl-SI"/>
        </a:p>
      </dgm:t>
    </dgm:pt>
    <dgm:pt modelId="{CDDF2631-EB61-4522-9651-C3511079B41E}">
      <dgm:prSet/>
      <dgm:spPr/>
      <dgm:t>
        <a:bodyPr/>
        <a:lstStyle/>
        <a:p>
          <a:r>
            <a:rPr lang="sl-SI" dirty="0"/>
            <a:t>Upravljanje z obstoječim prostorom</a:t>
          </a:r>
        </a:p>
      </dgm:t>
    </dgm:pt>
    <dgm:pt modelId="{6081A697-7CE5-42D2-9AA1-021398BBF4CF}" type="parTrans" cxnId="{41F8B012-ED62-4AAC-8C6C-6A4A67676BE7}">
      <dgm:prSet/>
      <dgm:spPr/>
      <dgm:t>
        <a:bodyPr/>
        <a:lstStyle/>
        <a:p>
          <a:endParaRPr lang="sl-SI"/>
        </a:p>
      </dgm:t>
    </dgm:pt>
    <dgm:pt modelId="{4242C162-A7EF-4F6D-917A-04263779023A}" type="sibTrans" cxnId="{41F8B012-ED62-4AAC-8C6C-6A4A67676BE7}">
      <dgm:prSet/>
      <dgm:spPr/>
      <dgm:t>
        <a:bodyPr/>
        <a:lstStyle/>
        <a:p>
          <a:endParaRPr lang="sl-SI"/>
        </a:p>
      </dgm:t>
    </dgm:pt>
    <dgm:pt modelId="{4BC79B7C-E2E8-4FC6-B48E-1EB8807C0DF1}">
      <dgm:prSet/>
      <dgm:spPr/>
      <dgm:t>
        <a:bodyPr/>
        <a:lstStyle/>
        <a:p>
          <a:r>
            <a:rPr lang="sl-SI" dirty="0"/>
            <a:t>Zadovoljitev potreb po mobilnosti</a:t>
          </a:r>
        </a:p>
      </dgm:t>
    </dgm:pt>
    <dgm:pt modelId="{093D2162-F187-4D4E-8B1C-8EDA9191B17E}" type="parTrans" cxnId="{1D15B938-27AA-49CD-A79B-AAB633723D1C}">
      <dgm:prSet/>
      <dgm:spPr/>
      <dgm:t>
        <a:bodyPr/>
        <a:lstStyle/>
        <a:p>
          <a:endParaRPr lang="sl-SI"/>
        </a:p>
      </dgm:t>
    </dgm:pt>
    <dgm:pt modelId="{451277F5-6E25-4FE5-BED2-5BC555815D52}" type="sibTrans" cxnId="{1D15B938-27AA-49CD-A79B-AAB633723D1C}">
      <dgm:prSet/>
      <dgm:spPr/>
      <dgm:t>
        <a:bodyPr/>
        <a:lstStyle/>
        <a:p>
          <a:endParaRPr lang="sl-SI"/>
        </a:p>
      </dgm:t>
    </dgm:pt>
    <dgm:pt modelId="{366A16C9-C391-4882-9B68-93F94C1607DF}">
      <dgm:prSet/>
      <dgm:spPr/>
      <dgm:t>
        <a:bodyPr/>
        <a:lstStyle/>
        <a:p>
          <a:r>
            <a:rPr lang="sl-SI" dirty="0"/>
            <a:t>Trajnostni potovalni načini</a:t>
          </a:r>
        </a:p>
      </dgm:t>
    </dgm:pt>
    <dgm:pt modelId="{CD0628B6-AB94-4343-8B7B-576BAC1FB73E}" type="parTrans" cxnId="{4797D231-947F-44AF-83E7-F512FDAE3524}">
      <dgm:prSet/>
      <dgm:spPr/>
      <dgm:t>
        <a:bodyPr/>
        <a:lstStyle/>
        <a:p>
          <a:endParaRPr lang="sl-SI"/>
        </a:p>
      </dgm:t>
    </dgm:pt>
    <dgm:pt modelId="{D3C8C78D-ED93-405D-BBCE-573FA187A186}" type="sibTrans" cxnId="{4797D231-947F-44AF-83E7-F512FDAE3524}">
      <dgm:prSet/>
      <dgm:spPr/>
      <dgm:t>
        <a:bodyPr/>
        <a:lstStyle/>
        <a:p>
          <a:endParaRPr lang="sl-SI"/>
        </a:p>
      </dgm:t>
    </dgm:pt>
    <dgm:pt modelId="{96DA6D1A-5D0F-4337-9B0C-8BFDDA3DEB47}" type="pres">
      <dgm:prSet presAssocID="{88EE3A5E-BB9C-45EA-BF30-4FC5F50A70DF}" presName="Name0" presStyleCnt="0">
        <dgm:presLayoutVars>
          <dgm:dir/>
          <dgm:resizeHandles val="exact"/>
        </dgm:presLayoutVars>
      </dgm:prSet>
      <dgm:spPr/>
    </dgm:pt>
    <dgm:pt modelId="{9CDEE3B2-A76D-4E11-BAC6-B22B1BA2C021}" type="pres">
      <dgm:prSet presAssocID="{88EE3A5E-BB9C-45EA-BF30-4FC5F50A70DF}" presName="cycle" presStyleCnt="0"/>
      <dgm:spPr/>
    </dgm:pt>
    <dgm:pt modelId="{04689D68-ED7B-4471-951E-67033C2E4490}" type="pres">
      <dgm:prSet presAssocID="{02B7E195-404B-40B6-85D2-DF974342069D}" presName="nodeFirstNode" presStyleLbl="node1" presStyleIdx="0" presStyleCnt="8">
        <dgm:presLayoutVars>
          <dgm:bulletEnabled val="1"/>
        </dgm:presLayoutVars>
      </dgm:prSet>
      <dgm:spPr/>
    </dgm:pt>
    <dgm:pt modelId="{8012DC52-EAA9-4CDB-882F-F2A179D85048}" type="pres">
      <dgm:prSet presAssocID="{3AB3F463-FD08-4135-BF52-EBA2D5614F51}" presName="sibTransFirstNode" presStyleLbl="bgShp" presStyleIdx="0" presStyleCnt="1"/>
      <dgm:spPr/>
    </dgm:pt>
    <dgm:pt modelId="{5271CDCD-A83A-4537-B92C-90FA54347928}" type="pres">
      <dgm:prSet presAssocID="{4BC79B7C-E2E8-4FC6-B48E-1EB8807C0DF1}" presName="nodeFollowingNodes" presStyleLbl="node1" presStyleIdx="1" presStyleCnt="8" custRadScaleRad="105941" custRadScaleInc="25781">
        <dgm:presLayoutVars>
          <dgm:bulletEnabled val="1"/>
        </dgm:presLayoutVars>
      </dgm:prSet>
      <dgm:spPr/>
    </dgm:pt>
    <dgm:pt modelId="{CA8A6371-229A-4289-8428-1830C8A2C075}" type="pres">
      <dgm:prSet presAssocID="{C4948DAD-39F1-448F-98D0-3031F33DEFF2}" presName="nodeFollowingNodes" presStyleLbl="node1" presStyleIdx="2" presStyleCnt="8" custRadScaleRad="108967" custRadScaleInc="450000">
        <dgm:presLayoutVars>
          <dgm:bulletEnabled val="1"/>
        </dgm:presLayoutVars>
      </dgm:prSet>
      <dgm:spPr/>
    </dgm:pt>
    <dgm:pt modelId="{39107FD0-C124-43BA-88F8-A29B3D998DB6}" type="pres">
      <dgm:prSet presAssocID="{366A16C9-C391-4882-9B68-93F94C1607DF}" presName="nodeFollowingNodes" presStyleLbl="node1" presStyleIdx="3" presStyleCnt="8" custRadScaleRad="100175" custRadScaleInc="-19330">
        <dgm:presLayoutVars>
          <dgm:bulletEnabled val="1"/>
        </dgm:presLayoutVars>
      </dgm:prSet>
      <dgm:spPr/>
    </dgm:pt>
    <dgm:pt modelId="{56F01464-5A45-47F9-B57D-0B480DE9626F}" type="pres">
      <dgm:prSet presAssocID="{009A442F-0169-435E-B834-05F86295F194}" presName="nodeFollowingNodes" presStyleLbl="node1" presStyleIdx="4" presStyleCnt="8" custRadScaleRad="110564" custRadScaleInc="-225000">
        <dgm:presLayoutVars>
          <dgm:bulletEnabled val="1"/>
        </dgm:presLayoutVars>
      </dgm:prSet>
      <dgm:spPr/>
    </dgm:pt>
    <dgm:pt modelId="{D31A06CA-89B8-4C5A-B9CF-0F72E39DB743}" type="pres">
      <dgm:prSet presAssocID="{CDDF2631-EB61-4522-9651-C3511079B41E}" presName="nodeFollowingNodes" presStyleLbl="node1" presStyleIdx="5" presStyleCnt="8" custRadScaleRad="98309" custRadScaleInc="14849">
        <dgm:presLayoutVars>
          <dgm:bulletEnabled val="1"/>
        </dgm:presLayoutVars>
      </dgm:prSet>
      <dgm:spPr/>
    </dgm:pt>
    <dgm:pt modelId="{CAC32F7F-F0EF-4B64-9CE2-8B05F020AB18}" type="pres">
      <dgm:prSet presAssocID="{16A37682-C033-492B-B21B-09E57953CDA2}" presName="nodeFollowingNodes" presStyleLbl="node1" presStyleIdx="6" presStyleCnt="8" custRadScaleRad="101735" custRadScaleInc="-225156">
        <dgm:presLayoutVars>
          <dgm:bulletEnabled val="1"/>
        </dgm:presLayoutVars>
      </dgm:prSet>
      <dgm:spPr/>
    </dgm:pt>
    <dgm:pt modelId="{75A15E71-5658-432E-824F-960B0D0227EB}" type="pres">
      <dgm:prSet presAssocID="{F78109FE-A5EB-4A64-868F-E9A046DE7733}" presName="nodeFollowingNodes" presStyleLbl="node1" presStyleIdx="7" presStyleCnt="8" custRadScaleRad="98031" custRadScaleInc="-15218">
        <dgm:presLayoutVars>
          <dgm:bulletEnabled val="1"/>
        </dgm:presLayoutVars>
      </dgm:prSet>
      <dgm:spPr/>
    </dgm:pt>
  </dgm:ptLst>
  <dgm:cxnLst>
    <dgm:cxn modelId="{ECE97D09-A27D-472E-B7B9-A7796CBCE331}" type="presOf" srcId="{16A37682-C033-492B-B21B-09E57953CDA2}" destId="{CAC32F7F-F0EF-4B64-9CE2-8B05F020AB18}" srcOrd="0" destOrd="0" presId="urn:microsoft.com/office/officeart/2005/8/layout/cycle3"/>
    <dgm:cxn modelId="{09D8410A-4980-4DE5-B511-FFCA2E46649E}" type="presOf" srcId="{CDDF2631-EB61-4522-9651-C3511079B41E}" destId="{D31A06CA-89B8-4C5A-B9CF-0F72E39DB743}" srcOrd="0" destOrd="0" presId="urn:microsoft.com/office/officeart/2005/8/layout/cycle3"/>
    <dgm:cxn modelId="{41F8B012-ED62-4AAC-8C6C-6A4A67676BE7}" srcId="{88EE3A5E-BB9C-45EA-BF30-4FC5F50A70DF}" destId="{CDDF2631-EB61-4522-9651-C3511079B41E}" srcOrd="5" destOrd="0" parTransId="{6081A697-7CE5-42D2-9AA1-021398BBF4CF}" sibTransId="{4242C162-A7EF-4F6D-917A-04263779023A}"/>
    <dgm:cxn modelId="{B8151814-1AD4-4C92-8A85-D58A7269505B}" type="presOf" srcId="{009A442F-0169-435E-B834-05F86295F194}" destId="{56F01464-5A45-47F9-B57D-0B480DE9626F}" srcOrd="0" destOrd="0" presId="urn:microsoft.com/office/officeart/2005/8/layout/cycle3"/>
    <dgm:cxn modelId="{03B0E115-9559-4E64-A44B-6D8D2DE7C5F7}" type="presOf" srcId="{366A16C9-C391-4882-9B68-93F94C1607DF}" destId="{39107FD0-C124-43BA-88F8-A29B3D998DB6}" srcOrd="0" destOrd="0" presId="urn:microsoft.com/office/officeart/2005/8/layout/cycle3"/>
    <dgm:cxn modelId="{9CBEE32C-091E-404A-AE1C-4519BEBE802E}" srcId="{88EE3A5E-BB9C-45EA-BF30-4FC5F50A70DF}" destId="{02B7E195-404B-40B6-85D2-DF974342069D}" srcOrd="0" destOrd="0" parTransId="{DF0E0238-B081-4C65-B466-0DCA54E72670}" sibTransId="{3AB3F463-FD08-4135-BF52-EBA2D5614F51}"/>
    <dgm:cxn modelId="{4797D231-947F-44AF-83E7-F512FDAE3524}" srcId="{88EE3A5E-BB9C-45EA-BF30-4FC5F50A70DF}" destId="{366A16C9-C391-4882-9B68-93F94C1607DF}" srcOrd="3" destOrd="0" parTransId="{CD0628B6-AB94-4343-8B7B-576BAC1FB73E}" sibTransId="{D3C8C78D-ED93-405D-BBCE-573FA187A186}"/>
    <dgm:cxn modelId="{1D15B938-27AA-49CD-A79B-AAB633723D1C}" srcId="{88EE3A5E-BB9C-45EA-BF30-4FC5F50A70DF}" destId="{4BC79B7C-E2E8-4FC6-B48E-1EB8807C0DF1}" srcOrd="1" destOrd="0" parTransId="{093D2162-F187-4D4E-8B1C-8EDA9191B17E}" sibTransId="{451277F5-6E25-4FE5-BED2-5BC555815D52}"/>
    <dgm:cxn modelId="{E09A5B40-A846-4BD4-8716-B0B1BF720373}" type="presOf" srcId="{C4948DAD-39F1-448F-98D0-3031F33DEFF2}" destId="{CA8A6371-229A-4289-8428-1830C8A2C075}" srcOrd="0" destOrd="0" presId="urn:microsoft.com/office/officeart/2005/8/layout/cycle3"/>
    <dgm:cxn modelId="{6E295246-AE2C-4265-A41B-C0856824CC9F}" type="presOf" srcId="{02B7E195-404B-40B6-85D2-DF974342069D}" destId="{04689D68-ED7B-4471-951E-67033C2E4490}" srcOrd="0" destOrd="0" presId="urn:microsoft.com/office/officeart/2005/8/layout/cycle3"/>
    <dgm:cxn modelId="{1E5A5B6A-6EBC-42AA-B249-B8C5128F0915}" srcId="{88EE3A5E-BB9C-45EA-BF30-4FC5F50A70DF}" destId="{16A37682-C033-492B-B21B-09E57953CDA2}" srcOrd="6" destOrd="0" parTransId="{C9F51A10-5D20-4C57-8AFA-254896274416}" sibTransId="{3E5825E9-5CB1-495E-AE63-E9A585412688}"/>
    <dgm:cxn modelId="{8739C97A-2562-42D5-9606-4C12E710487F}" type="presOf" srcId="{3AB3F463-FD08-4135-BF52-EBA2D5614F51}" destId="{8012DC52-EAA9-4CDB-882F-F2A179D85048}" srcOrd="0" destOrd="0" presId="urn:microsoft.com/office/officeart/2005/8/layout/cycle3"/>
    <dgm:cxn modelId="{9A965998-48BB-4057-88C9-48676095619D}" srcId="{88EE3A5E-BB9C-45EA-BF30-4FC5F50A70DF}" destId="{C4948DAD-39F1-448F-98D0-3031F33DEFF2}" srcOrd="2" destOrd="0" parTransId="{8A0130B1-FD06-40B8-97C4-9E92F7717AC6}" sibTransId="{E3399885-E5C9-4FDB-90F1-0A76F01B6D75}"/>
    <dgm:cxn modelId="{CF5F3DA3-E4AB-4B03-B422-0B841A17FCF6}" srcId="{88EE3A5E-BB9C-45EA-BF30-4FC5F50A70DF}" destId="{009A442F-0169-435E-B834-05F86295F194}" srcOrd="4" destOrd="0" parTransId="{1EAC1040-A56A-4086-882D-4F30EECE1355}" sibTransId="{2347BA3A-BD93-43D9-8805-3FD43FFF6B6C}"/>
    <dgm:cxn modelId="{059411A7-22C2-4CC6-9E4F-A47E68D14872}" type="presOf" srcId="{88EE3A5E-BB9C-45EA-BF30-4FC5F50A70DF}" destId="{96DA6D1A-5D0F-4337-9B0C-8BFDDA3DEB47}" srcOrd="0" destOrd="0" presId="urn:microsoft.com/office/officeart/2005/8/layout/cycle3"/>
    <dgm:cxn modelId="{898539AC-DBC6-4FA0-BCAB-1658CF6B6A2A}" type="presOf" srcId="{F78109FE-A5EB-4A64-868F-E9A046DE7733}" destId="{75A15E71-5658-432E-824F-960B0D0227EB}" srcOrd="0" destOrd="0" presId="urn:microsoft.com/office/officeart/2005/8/layout/cycle3"/>
    <dgm:cxn modelId="{832360E2-96C6-425D-84CA-28CED85DF9DB}" type="presOf" srcId="{4BC79B7C-E2E8-4FC6-B48E-1EB8807C0DF1}" destId="{5271CDCD-A83A-4537-B92C-90FA54347928}" srcOrd="0" destOrd="0" presId="urn:microsoft.com/office/officeart/2005/8/layout/cycle3"/>
    <dgm:cxn modelId="{4C6A48F4-DBF7-4BB6-B5CA-8CA499440400}" srcId="{88EE3A5E-BB9C-45EA-BF30-4FC5F50A70DF}" destId="{F78109FE-A5EB-4A64-868F-E9A046DE7733}" srcOrd="7" destOrd="0" parTransId="{950EBCD6-1061-42F7-97D2-05503D24C85E}" sibTransId="{B5147672-9CF4-4DD8-BDAB-650FA08C3B19}"/>
    <dgm:cxn modelId="{912E9043-FB61-4C32-BC4B-3E7BF8FF142D}" type="presParOf" srcId="{96DA6D1A-5D0F-4337-9B0C-8BFDDA3DEB47}" destId="{9CDEE3B2-A76D-4E11-BAC6-B22B1BA2C021}" srcOrd="0" destOrd="0" presId="urn:microsoft.com/office/officeart/2005/8/layout/cycle3"/>
    <dgm:cxn modelId="{66D79983-5258-450B-9A1C-94B814BFE4F0}" type="presParOf" srcId="{9CDEE3B2-A76D-4E11-BAC6-B22B1BA2C021}" destId="{04689D68-ED7B-4471-951E-67033C2E4490}" srcOrd="0" destOrd="0" presId="urn:microsoft.com/office/officeart/2005/8/layout/cycle3"/>
    <dgm:cxn modelId="{6B09BB7A-20D8-4E2E-8D7D-D3853055FD49}" type="presParOf" srcId="{9CDEE3B2-A76D-4E11-BAC6-B22B1BA2C021}" destId="{8012DC52-EAA9-4CDB-882F-F2A179D85048}" srcOrd="1" destOrd="0" presId="urn:microsoft.com/office/officeart/2005/8/layout/cycle3"/>
    <dgm:cxn modelId="{DC81BC70-5478-40D5-B4F0-68F7857AC870}" type="presParOf" srcId="{9CDEE3B2-A76D-4E11-BAC6-B22B1BA2C021}" destId="{5271CDCD-A83A-4537-B92C-90FA54347928}" srcOrd="2" destOrd="0" presId="urn:microsoft.com/office/officeart/2005/8/layout/cycle3"/>
    <dgm:cxn modelId="{8EC85A34-C579-4984-80B6-B9E6EB6AB393}" type="presParOf" srcId="{9CDEE3B2-A76D-4E11-BAC6-B22B1BA2C021}" destId="{CA8A6371-229A-4289-8428-1830C8A2C075}" srcOrd="3" destOrd="0" presId="urn:microsoft.com/office/officeart/2005/8/layout/cycle3"/>
    <dgm:cxn modelId="{73FC20DF-79F7-435D-8CFD-DD5C85891671}" type="presParOf" srcId="{9CDEE3B2-A76D-4E11-BAC6-B22B1BA2C021}" destId="{39107FD0-C124-43BA-88F8-A29B3D998DB6}" srcOrd="4" destOrd="0" presId="urn:microsoft.com/office/officeart/2005/8/layout/cycle3"/>
    <dgm:cxn modelId="{6ABBC708-C0D8-4AE7-A017-C22A29453F41}" type="presParOf" srcId="{9CDEE3B2-A76D-4E11-BAC6-B22B1BA2C021}" destId="{56F01464-5A45-47F9-B57D-0B480DE9626F}" srcOrd="5" destOrd="0" presId="urn:microsoft.com/office/officeart/2005/8/layout/cycle3"/>
    <dgm:cxn modelId="{98316D38-BB73-4BCE-8908-04465A483AE3}" type="presParOf" srcId="{9CDEE3B2-A76D-4E11-BAC6-B22B1BA2C021}" destId="{D31A06CA-89B8-4C5A-B9CF-0F72E39DB743}" srcOrd="6" destOrd="0" presId="urn:microsoft.com/office/officeart/2005/8/layout/cycle3"/>
    <dgm:cxn modelId="{5C4C3F13-9DF3-4FBF-9A41-62F2F985CEDC}" type="presParOf" srcId="{9CDEE3B2-A76D-4E11-BAC6-B22B1BA2C021}" destId="{CAC32F7F-F0EF-4B64-9CE2-8B05F020AB18}" srcOrd="7" destOrd="0" presId="urn:microsoft.com/office/officeart/2005/8/layout/cycle3"/>
    <dgm:cxn modelId="{56A77390-C9AA-41A5-8DA1-AEFB13BA6F0B}" type="presParOf" srcId="{9CDEE3B2-A76D-4E11-BAC6-B22B1BA2C021}" destId="{75A15E71-5658-432E-824F-960B0D0227EB}" srcOrd="8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12DC52-EAA9-4CDB-882F-F2A179D85048}">
      <dsp:nvSpPr>
        <dsp:cNvPr id="0" name=""/>
        <dsp:cNvSpPr/>
      </dsp:nvSpPr>
      <dsp:spPr>
        <a:xfrm>
          <a:off x="2033077" y="-37152"/>
          <a:ext cx="4214764" cy="4214764"/>
        </a:xfrm>
        <a:prstGeom prst="circularArrow">
          <a:avLst>
            <a:gd name="adj1" fmla="val 5544"/>
            <a:gd name="adj2" fmla="val 330680"/>
            <a:gd name="adj3" fmla="val 14638961"/>
            <a:gd name="adj4" fmla="val 16880070"/>
            <a:gd name="adj5" fmla="val 5757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4689D68-ED7B-4471-951E-67033C2E4490}">
      <dsp:nvSpPr>
        <dsp:cNvPr id="0" name=""/>
        <dsp:cNvSpPr/>
      </dsp:nvSpPr>
      <dsp:spPr>
        <a:xfrm>
          <a:off x="3542034" y="162"/>
          <a:ext cx="1196851" cy="59842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900" kern="1200" dirty="0"/>
            <a:t>Strateško in ciljno načrtovanje</a:t>
          </a:r>
        </a:p>
      </dsp:txBody>
      <dsp:txXfrm>
        <a:off x="3571247" y="29375"/>
        <a:ext cx="1138425" cy="539999"/>
      </dsp:txXfrm>
    </dsp:sp>
    <dsp:sp modelId="{5271CDCD-A83A-4537-B92C-90FA54347928}">
      <dsp:nvSpPr>
        <dsp:cNvPr id="0" name=""/>
        <dsp:cNvSpPr/>
      </dsp:nvSpPr>
      <dsp:spPr>
        <a:xfrm>
          <a:off x="5107730" y="713865"/>
          <a:ext cx="1196851" cy="598425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900" kern="1200" dirty="0"/>
            <a:t>Zadovoljitev potreb po mobilnosti</a:t>
          </a:r>
        </a:p>
      </dsp:txBody>
      <dsp:txXfrm>
        <a:off x="5136943" y="743078"/>
        <a:ext cx="1138425" cy="539999"/>
      </dsp:txXfrm>
    </dsp:sp>
    <dsp:sp modelId="{CA8A6371-229A-4289-8428-1830C8A2C075}">
      <dsp:nvSpPr>
        <dsp:cNvPr id="0" name=""/>
        <dsp:cNvSpPr/>
      </dsp:nvSpPr>
      <dsp:spPr>
        <a:xfrm>
          <a:off x="1583525" y="1797503"/>
          <a:ext cx="1196851" cy="598425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900" kern="1200" dirty="0"/>
            <a:t>Vključevanje javnosti</a:t>
          </a:r>
        </a:p>
      </dsp:txBody>
      <dsp:txXfrm>
        <a:off x="1612738" y="1826716"/>
        <a:ext cx="1138425" cy="539999"/>
      </dsp:txXfrm>
    </dsp:sp>
    <dsp:sp modelId="{39107FD0-C124-43BA-88F8-A29B3D998DB6}">
      <dsp:nvSpPr>
        <dsp:cNvPr id="0" name=""/>
        <dsp:cNvSpPr/>
      </dsp:nvSpPr>
      <dsp:spPr>
        <a:xfrm>
          <a:off x="4974882" y="2887777"/>
          <a:ext cx="1196851" cy="598425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900" kern="1200" dirty="0"/>
            <a:t>Trajnostni potovalni načini</a:t>
          </a:r>
        </a:p>
      </dsp:txBody>
      <dsp:txXfrm>
        <a:off x="5004095" y="2916990"/>
        <a:ext cx="1138425" cy="539999"/>
      </dsp:txXfrm>
    </dsp:sp>
    <dsp:sp modelId="{56F01464-5A45-47F9-B57D-0B480DE9626F}">
      <dsp:nvSpPr>
        <dsp:cNvPr id="0" name=""/>
        <dsp:cNvSpPr/>
      </dsp:nvSpPr>
      <dsp:spPr>
        <a:xfrm>
          <a:off x="5529246" y="1797503"/>
          <a:ext cx="1196851" cy="598425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900" kern="1200" dirty="0"/>
            <a:t>Dostopnost in kakovost bivanja</a:t>
          </a:r>
        </a:p>
      </dsp:txBody>
      <dsp:txXfrm>
        <a:off x="5558459" y="1826716"/>
        <a:ext cx="1138425" cy="539999"/>
      </dsp:txXfrm>
    </dsp:sp>
    <dsp:sp modelId="{D31A06CA-89B8-4C5A-B9CF-0F72E39DB743}">
      <dsp:nvSpPr>
        <dsp:cNvPr id="0" name=""/>
        <dsp:cNvSpPr/>
      </dsp:nvSpPr>
      <dsp:spPr>
        <a:xfrm>
          <a:off x="2170030" y="2910926"/>
          <a:ext cx="1196851" cy="59842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900" kern="1200" dirty="0"/>
            <a:t>Upravljanje z obstoječim prostorom</a:t>
          </a:r>
        </a:p>
      </dsp:txBody>
      <dsp:txXfrm>
        <a:off x="2199243" y="2940139"/>
        <a:ext cx="1138425" cy="539999"/>
      </dsp:txXfrm>
    </dsp:sp>
    <dsp:sp modelId="{CAC32F7F-F0EF-4B64-9CE2-8B05F020AB18}">
      <dsp:nvSpPr>
        <dsp:cNvPr id="0" name=""/>
        <dsp:cNvSpPr/>
      </dsp:nvSpPr>
      <dsp:spPr>
        <a:xfrm>
          <a:off x="3544025" y="3595007"/>
          <a:ext cx="1196851" cy="598425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900" kern="1200" dirty="0"/>
            <a:t>Osredotočenost na človeka</a:t>
          </a:r>
        </a:p>
      </dsp:txBody>
      <dsp:txXfrm>
        <a:off x="3573238" y="3624220"/>
        <a:ext cx="1138425" cy="539999"/>
      </dsp:txXfrm>
    </dsp:sp>
    <dsp:sp modelId="{75A15E71-5658-432E-824F-960B0D0227EB}">
      <dsp:nvSpPr>
        <dsp:cNvPr id="0" name=""/>
        <dsp:cNvSpPr/>
      </dsp:nvSpPr>
      <dsp:spPr>
        <a:xfrm>
          <a:off x="2171054" y="690757"/>
          <a:ext cx="1196851" cy="598425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900" kern="1200" dirty="0"/>
            <a:t>Integracija s sektorji za prostor, zdravje, okolje..</a:t>
          </a:r>
        </a:p>
      </dsp:txBody>
      <dsp:txXfrm>
        <a:off x="2200267" y="719970"/>
        <a:ext cx="1138425" cy="5399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značba mesta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D658FA-17EA-4689-B734-65C48153B4A8}" type="datetimeFigureOut">
              <a:rPr lang="sl-SI" smtClean="0"/>
              <a:t>26. 06. 2025</a:t>
            </a:fld>
            <a:endParaRPr lang="sl-SI"/>
          </a:p>
        </p:txBody>
      </p:sp>
      <p:sp>
        <p:nvSpPr>
          <p:cNvPr id="4" name="Označba mest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l-SI"/>
          </a:p>
        </p:txBody>
      </p:sp>
      <p:sp>
        <p:nvSpPr>
          <p:cNvPr id="5" name="Označba mesta opomb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l-SI"/>
              <a:t>Kliknite za urejanje slogov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  <p:sp>
        <p:nvSpPr>
          <p:cNvPr id="6" name="Označba mesta no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7" name="Označba mest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124C9E-AE09-4AD4-B3E7-A7EF51896C7C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960117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124C9E-AE09-4AD4-B3E7-A7EF51896C7C}" type="slidenum">
              <a:rPr lang="sl-SI" smtClean="0"/>
              <a:t>16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0353759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sl-SI"/>
              <a:t>Kliknite, če želite urediti slog naslova matrice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/>
              <a:t>Kliknite, če želite urediti slog podnaslova matrice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F74BF-8576-4861-9AEC-6FE1D1E78126}" type="datetimeFigureOut">
              <a:rPr lang="sl-SI" smtClean="0"/>
              <a:t>26. 06. 2025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DDD16-EB24-44C4-9F39-43C36CE7BE3C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991260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slov in na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sl-SI"/>
              <a:t>Kliknite, če želite urediti slog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/>
              <a:t>Kliknite za urejanje slogov besedila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F74BF-8576-4861-9AEC-6FE1D1E78126}" type="datetimeFigureOut">
              <a:rPr lang="sl-SI" smtClean="0"/>
              <a:t>26. 06. 2025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DDD16-EB24-44C4-9F39-43C36CE7BE3C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590608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 z na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sl-SI"/>
              <a:t>Kliknite, če želite urediti slog naslova matrice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l-SI"/>
              <a:t>Kliknite za urejanje slogov besedila matrice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/>
              <a:t>Kliknite za urejanje slogov besedila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F74BF-8576-4861-9AEC-6FE1D1E78126}" type="datetimeFigureOut">
              <a:rPr lang="sl-SI" smtClean="0"/>
              <a:t>26. 06. 2025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DDD16-EB24-44C4-9F39-43C36CE7BE3C}" type="slidenum">
              <a:rPr lang="sl-SI" smtClean="0"/>
              <a:t>‹#›</a:t>
            </a:fld>
            <a:endParaRPr lang="sl-SI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332913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ica z ime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sl-SI"/>
              <a:t>Kliknite, če želite urediti slog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/>
              <a:t>Kliknite za urejanje slogov besedila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F74BF-8576-4861-9AEC-6FE1D1E78126}" type="datetimeFigureOut">
              <a:rPr lang="sl-SI" smtClean="0"/>
              <a:t>26. 06. 2025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DDD16-EB24-44C4-9F39-43C36CE7BE3C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8640923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 kartice z ime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sl-SI"/>
              <a:t>Kliknite, če želite urediti slog naslova matrice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l-SI"/>
              <a:t>Kliknite za urejanje slogov besedila matrice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/>
              <a:t>Kliknite za urejanje slogov besedila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F74BF-8576-4861-9AEC-6FE1D1E78126}" type="datetimeFigureOut">
              <a:rPr lang="sl-SI" smtClean="0"/>
              <a:t>26. 06. 2025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DDD16-EB24-44C4-9F39-43C36CE7BE3C}" type="slidenum">
              <a:rPr lang="sl-SI" smtClean="0"/>
              <a:t>‹#›</a:t>
            </a:fld>
            <a:endParaRPr lang="sl-SI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664646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snično ali neresnič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sl-SI"/>
              <a:t>Kliknite, če želite urediti slog naslova matrice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l-SI"/>
              <a:t>Kliknite za urejanje slogov besedila matrice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/>
              <a:t>Kliknite za urejanje slogov besedila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F74BF-8576-4861-9AEC-6FE1D1E78126}" type="datetimeFigureOut">
              <a:rPr lang="sl-SI" smtClean="0"/>
              <a:t>26. 06. 2025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DDD16-EB24-44C4-9F39-43C36CE7BE3C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2577216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/>
              <a:t>Kliknite, če želite urediti slog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/>
              <a:t>Kliknite za urejanje slogov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F74BF-8576-4861-9AEC-6FE1D1E78126}" type="datetimeFigureOut">
              <a:rPr lang="sl-SI" smtClean="0"/>
              <a:t>26. 06. 2025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DDD16-EB24-44C4-9F39-43C36CE7BE3C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340874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sl-SI"/>
              <a:t>Kliknite, če želite urediti slog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sl-SI"/>
              <a:t>Kliknite za urejanje slogov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F74BF-8576-4861-9AEC-6FE1D1E78126}" type="datetimeFigureOut">
              <a:rPr lang="sl-SI" smtClean="0"/>
              <a:t>26. 06. 2025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DDD16-EB24-44C4-9F39-43C36CE7BE3C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06938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/>
              <a:t>Kliknite, če želite urediti slog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/>
              <a:t>Kliknite za urejanje slogov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F74BF-8576-4861-9AEC-6FE1D1E78126}" type="datetimeFigureOut">
              <a:rPr lang="sl-SI" smtClean="0"/>
              <a:t>26. 06. 2025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DDD16-EB24-44C4-9F39-43C36CE7BE3C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220885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sl-SI"/>
              <a:t>Kliknite, če želite urediti slog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/>
              <a:t>Kliknite za urejanje slogov besedila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F74BF-8576-4861-9AEC-6FE1D1E78126}" type="datetimeFigureOut">
              <a:rPr lang="sl-SI" smtClean="0"/>
              <a:t>26. 06. 2025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DDD16-EB24-44C4-9F39-43C36CE7BE3C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0837964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sl-SI"/>
              <a:t>Kliknite, če želite urediti slog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sl-SI"/>
              <a:t>Kliknite za urejanje slogov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sl-SI"/>
              <a:t>Kliknite za urejanje slogov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F74BF-8576-4861-9AEC-6FE1D1E78126}" type="datetimeFigureOut">
              <a:rPr lang="sl-SI" smtClean="0"/>
              <a:t>26. 06. 2025</a:t>
            </a:fld>
            <a:endParaRPr lang="sl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DDD16-EB24-44C4-9F39-43C36CE7BE3C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5021018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sl-SI"/>
              <a:t>Kliknite, če želite urediti slog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/>
              <a:t>Kliknite za urejanje slogov besedila matrice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sl-SI"/>
              <a:t>Kliknite za urejanje slogov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/>
              <a:t>Kliknite za urejanje slogov besedila matrice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sl-SI"/>
              <a:t>Kliknite za urejanje slogov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F74BF-8576-4861-9AEC-6FE1D1E78126}" type="datetimeFigureOut">
              <a:rPr lang="sl-SI" smtClean="0"/>
              <a:t>26. 06. 2025</a:t>
            </a:fld>
            <a:endParaRPr lang="sl-S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DDD16-EB24-44C4-9F39-43C36CE7BE3C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1570486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sl-SI"/>
              <a:t>Kliknite, če želite urediti slog naslova matrice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F74BF-8576-4861-9AEC-6FE1D1E78126}" type="datetimeFigureOut">
              <a:rPr lang="sl-SI" smtClean="0"/>
              <a:t>26. 06. 2025</a:t>
            </a:fld>
            <a:endParaRPr lang="sl-S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DDD16-EB24-44C4-9F39-43C36CE7BE3C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94502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F74BF-8576-4861-9AEC-6FE1D1E78126}" type="datetimeFigureOut">
              <a:rPr lang="sl-SI" smtClean="0"/>
              <a:t>26. 06. 2025</a:t>
            </a:fld>
            <a:endParaRPr lang="sl-S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DDD16-EB24-44C4-9F39-43C36CE7BE3C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983697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Vsebina z naslov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sl-SI"/>
              <a:t>Kliknite, če želite urediti slog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sl-SI"/>
              <a:t>Kliknite za urejanje slogov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sl-SI"/>
              <a:t>Kliknite za urejanje slogov besedila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F74BF-8576-4861-9AEC-6FE1D1E78126}" type="datetimeFigureOut">
              <a:rPr lang="sl-SI" smtClean="0"/>
              <a:t>26. 06. 2025</a:t>
            </a:fld>
            <a:endParaRPr lang="sl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DDD16-EB24-44C4-9F39-43C36CE7BE3C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5241461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sl-SI"/>
              <a:t>Kliknite, če želite urediti slog naslova matrice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sl-SI"/>
              <a:t>Kliknite ikono, če želite dodati sliko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/>
              <a:t>Kliknite za urejanje slogov besedila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F74BF-8576-4861-9AEC-6FE1D1E78126}" type="datetimeFigureOut">
              <a:rPr lang="sl-SI" smtClean="0"/>
              <a:t>26. 06. 2025</a:t>
            </a:fld>
            <a:endParaRPr lang="sl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DDD16-EB24-44C4-9F39-43C36CE7BE3C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296837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sl-SI"/>
              <a:t>Kliknite, če želite urediti slog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/>
              <a:t>Kliknite za urejanje slogov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6F74BF-8576-4861-9AEC-6FE1D1E78126}" type="datetimeFigureOut">
              <a:rPr lang="sl-SI" smtClean="0"/>
              <a:t>26. 06. 2025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E8DDD16-EB24-44C4-9F39-43C36CE7BE3C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118738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jeZBesedilom 6"/>
          <p:cNvSpPr txBox="1"/>
          <p:nvPr/>
        </p:nvSpPr>
        <p:spPr>
          <a:xfrm>
            <a:off x="1394703" y="1726938"/>
            <a:ext cx="5159920" cy="20005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sl-SI" sz="2600" dirty="0">
                <a:latin typeface="+mj-lt"/>
                <a:ea typeface="Segoe UI" panose="020B0502040204020203" pitchFamily="34" charset="0"/>
                <a:cs typeface="Segoe UI" panose="020B0502040204020203" pitchFamily="34" charset="0"/>
              </a:rPr>
              <a:t>OBČINSKA CELOSTNA PROMETNA STRATEGIJA </a:t>
            </a:r>
          </a:p>
          <a:p>
            <a:pPr algn="ctr"/>
            <a:r>
              <a:rPr lang="sl-SI" sz="2400" b="1" dirty="0">
                <a:solidFill>
                  <a:srgbClr val="92D050"/>
                </a:solidFill>
                <a:latin typeface="+mj-lt"/>
                <a:ea typeface="Segoe UI" panose="020B0502040204020203" pitchFamily="34" charset="0"/>
                <a:cs typeface="Segoe UI" panose="020B0502040204020203" pitchFamily="34" charset="0"/>
              </a:rPr>
              <a:t>ORIS ŽELENEGA STANJA – </a:t>
            </a:r>
          </a:p>
          <a:p>
            <a:pPr algn="ctr"/>
            <a:r>
              <a:rPr lang="sl-SI" sz="2400" b="1" dirty="0">
                <a:solidFill>
                  <a:srgbClr val="92D050"/>
                </a:solidFill>
                <a:latin typeface="+mj-lt"/>
                <a:ea typeface="Segoe UI" panose="020B0502040204020203" pitchFamily="34" charset="0"/>
                <a:cs typeface="Segoe UI" panose="020B0502040204020203" pitchFamily="34" charset="0"/>
              </a:rPr>
              <a:t>Oblikovanje vizije in opredelitev ciljev</a:t>
            </a:r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40E6F46C-D368-F862-5B32-14FC4603D6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3848" y="615521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4714A19F-4CA5-6C64-B8A6-216264D609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3848" y="1072721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l-SI" altLang="sl-SI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</a:t>
            </a:r>
            <a:endParaRPr kumimoji="0" lang="sl-SI" altLang="sl-SI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PoljeZBesedilom 5">
            <a:extLst>
              <a:ext uri="{FF2B5EF4-FFF2-40B4-BE49-F238E27FC236}">
                <a16:creationId xmlns:a16="http://schemas.microsoft.com/office/drawing/2014/main" id="{D87CBF9E-7758-455F-3F61-146DDBCE48AB}"/>
              </a:ext>
            </a:extLst>
          </p:cNvPr>
          <p:cNvSpPr txBox="1"/>
          <p:nvPr/>
        </p:nvSpPr>
        <p:spPr>
          <a:xfrm>
            <a:off x="2279327" y="5391732"/>
            <a:ext cx="33906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1600" b="1" dirty="0">
                <a:latin typeface="+mj-lt"/>
                <a:cs typeface="Segoe UI" panose="020B0502040204020203" pitchFamily="34" charset="0"/>
              </a:rPr>
              <a:t>Delavnica s širšo delovno skupino</a:t>
            </a:r>
          </a:p>
        </p:txBody>
      </p:sp>
      <p:pic>
        <p:nvPicPr>
          <p:cNvPr id="8" name="Slika 2">
            <a:extLst>
              <a:ext uri="{FF2B5EF4-FFF2-40B4-BE49-F238E27FC236}">
                <a16:creationId xmlns:a16="http://schemas.microsoft.com/office/drawing/2014/main" id="{858AE2C3-853C-B343-0EF2-2D305DCA42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138" y="270582"/>
            <a:ext cx="2084983" cy="712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Slika 13" descr="Slika, ki vsebuje besede besedilo, pisava, zelena, logotip&#10;&#10;Opis je samodejno ustvarjen">
            <a:extLst>
              <a:ext uri="{FF2B5EF4-FFF2-40B4-BE49-F238E27FC236}">
                <a16:creationId xmlns:a16="http://schemas.microsoft.com/office/drawing/2014/main" id="{208BC5A7-0E2A-0FAC-266D-A066E586427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9997" y="325707"/>
            <a:ext cx="1440160" cy="73335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Slika 14" descr="Slika, ki vsebuje besede posnetek zaslona, pisava, električno modra, maroška modra&#10;&#10;Opis je samodejno ustvarjen">
            <a:extLst>
              <a:ext uri="{FF2B5EF4-FFF2-40B4-BE49-F238E27FC236}">
                <a16:creationId xmlns:a16="http://schemas.microsoft.com/office/drawing/2014/main" id="{A694D3F7-9F50-B4D6-519C-BA60F1DEDF6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4264" y="387221"/>
            <a:ext cx="2351170" cy="6208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Slika 16">
            <a:extLst>
              <a:ext uri="{FF2B5EF4-FFF2-40B4-BE49-F238E27FC236}">
                <a16:creationId xmlns:a16="http://schemas.microsoft.com/office/drawing/2014/main" id="{656D7270-88FF-1D59-1A70-18446B810FB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856" y="6228142"/>
            <a:ext cx="2066858" cy="431377"/>
          </a:xfrm>
          <a:prstGeom prst="rect">
            <a:avLst/>
          </a:prstGeom>
        </p:spPr>
      </p:pic>
      <p:pic>
        <p:nvPicPr>
          <p:cNvPr id="18" name="Slika 17">
            <a:extLst>
              <a:ext uri="{FF2B5EF4-FFF2-40B4-BE49-F238E27FC236}">
                <a16:creationId xmlns:a16="http://schemas.microsoft.com/office/drawing/2014/main" id="{241E1C5F-5F09-0A82-2451-E2E91983B9D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6031259"/>
            <a:ext cx="1512168" cy="826741"/>
          </a:xfrm>
          <a:prstGeom prst="rect">
            <a:avLst/>
          </a:prstGeom>
        </p:spPr>
      </p:pic>
      <p:sp>
        <p:nvSpPr>
          <p:cNvPr id="28" name="Rectangle 14">
            <a:extLst>
              <a:ext uri="{FF2B5EF4-FFF2-40B4-BE49-F238E27FC236}">
                <a16:creationId xmlns:a16="http://schemas.microsoft.com/office/drawing/2014/main" id="{FF0F1D8D-7987-9BA8-84A8-ED647A5021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4091" y="284956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pic>
        <p:nvPicPr>
          <p:cNvPr id="36" name="Slika 35">
            <a:extLst>
              <a:ext uri="{FF2B5EF4-FFF2-40B4-BE49-F238E27FC236}">
                <a16:creationId xmlns:a16="http://schemas.microsoft.com/office/drawing/2014/main" id="{6B4ABD0E-1F85-5E75-B092-BDCF603991F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8928" y="3746182"/>
            <a:ext cx="5515745" cy="1400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5661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C5B9866-CB3D-F44B-AA0E-E761DCA033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759" y="1500190"/>
            <a:ext cx="6347713" cy="1320800"/>
          </a:xfrm>
        </p:spPr>
        <p:txBody>
          <a:bodyPr>
            <a:normAutofit/>
          </a:bodyPr>
          <a:lstStyle/>
          <a:p>
            <a:r>
              <a:rPr lang="sl-SI" sz="3200" dirty="0">
                <a:solidFill>
                  <a:srgbClr val="FF0000"/>
                </a:solidFill>
              </a:rPr>
              <a:t>PREDSTAVITEV UDELEŽENCEV</a:t>
            </a:r>
          </a:p>
        </p:txBody>
      </p:sp>
      <p:sp>
        <p:nvSpPr>
          <p:cNvPr id="3" name="Označba mesta vsebine 2">
            <a:extLst>
              <a:ext uri="{FF2B5EF4-FFF2-40B4-BE49-F238E27FC236}">
                <a16:creationId xmlns:a16="http://schemas.microsoft.com/office/drawing/2014/main" id="{C9A57FF9-890C-50FB-7D95-DF45079F3E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r>
              <a:rPr lang="sl-SI" dirty="0"/>
              <a:t>Kratka predstavitev udeležencev:</a:t>
            </a:r>
          </a:p>
          <a:p>
            <a:r>
              <a:rPr lang="sl-SI" dirty="0"/>
              <a:t>Ime, priimek,</a:t>
            </a:r>
          </a:p>
          <a:p>
            <a:r>
              <a:rPr lang="sl-SI" dirty="0"/>
              <a:t>Področje dela,</a:t>
            </a:r>
          </a:p>
          <a:p>
            <a:r>
              <a:rPr lang="sl-SI" dirty="0"/>
              <a:t>Zanimivost o sebi.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A6E80559-6D20-579D-5653-62AEC46EB5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560" y="332656"/>
            <a:ext cx="5976664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eaLnBrk="1" hangingPunct="1">
              <a:buClr>
                <a:srgbClr val="FFC000"/>
              </a:buClr>
            </a:pPr>
            <a:r>
              <a:rPr lang="sl-SI" altLang="ja-JP" sz="2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O</a:t>
            </a:r>
            <a:r>
              <a:rPr lang="sl-SI" altLang="ja-JP" sz="2400" dirty="0">
                <a:latin typeface="+mn-lt"/>
              </a:rPr>
              <a:t>bčinska </a:t>
            </a:r>
            <a:r>
              <a:rPr lang="sl-SI" altLang="ja-JP" sz="2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C</a:t>
            </a:r>
            <a:r>
              <a:rPr lang="sl-SI" altLang="ja-JP" sz="2400" dirty="0">
                <a:latin typeface="+mn-lt"/>
              </a:rPr>
              <a:t>elostna </a:t>
            </a:r>
            <a:r>
              <a:rPr lang="sl-SI" altLang="ja-JP" sz="2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P</a:t>
            </a:r>
            <a:r>
              <a:rPr lang="sl-SI" altLang="ja-JP" sz="2400" dirty="0">
                <a:latin typeface="+mn-lt"/>
              </a:rPr>
              <a:t>rometna </a:t>
            </a:r>
            <a:r>
              <a:rPr lang="sl-SI" altLang="ja-JP" sz="2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S</a:t>
            </a:r>
            <a:r>
              <a:rPr lang="sl-SI" altLang="ja-JP" sz="2400" dirty="0">
                <a:latin typeface="+mn-lt"/>
              </a:rPr>
              <a:t>trategija -</a:t>
            </a:r>
          </a:p>
          <a:p>
            <a:pPr marL="0" indent="0" eaLnBrk="1" hangingPunct="1">
              <a:buClr>
                <a:srgbClr val="FFC000"/>
              </a:buClr>
            </a:pPr>
            <a:r>
              <a:rPr lang="sl-SI" altLang="ja-JP" sz="1600" dirty="0">
                <a:latin typeface="+mn-lt"/>
              </a:rPr>
              <a:t>Delavnica s širšo delovno skupino</a:t>
            </a:r>
          </a:p>
        </p:txBody>
      </p:sp>
      <p:pic>
        <p:nvPicPr>
          <p:cNvPr id="5" name="Picture 2" descr="People GIF - Find on GIFER">
            <a:extLst>
              <a:ext uri="{FF2B5EF4-FFF2-40B4-BE49-F238E27FC236}">
                <a16:creationId xmlns:a16="http://schemas.microsoft.com/office/drawing/2014/main" id="{0648AA18-C04C-E343-9875-581F446269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7271" y="3068960"/>
            <a:ext cx="4401839" cy="3297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21589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611560" y="332656"/>
            <a:ext cx="5976664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eaLnBrk="1" hangingPunct="1">
              <a:buClr>
                <a:srgbClr val="FFC000"/>
              </a:buClr>
            </a:pPr>
            <a:r>
              <a:rPr lang="sl-SI" altLang="ja-JP" sz="2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O</a:t>
            </a:r>
            <a:r>
              <a:rPr lang="sl-SI" altLang="ja-JP" sz="2400" dirty="0">
                <a:latin typeface="+mn-lt"/>
              </a:rPr>
              <a:t>bčinska </a:t>
            </a:r>
            <a:r>
              <a:rPr lang="sl-SI" altLang="ja-JP" sz="2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C</a:t>
            </a:r>
            <a:r>
              <a:rPr lang="sl-SI" altLang="ja-JP" sz="2400" dirty="0">
                <a:latin typeface="+mn-lt"/>
              </a:rPr>
              <a:t>elostna </a:t>
            </a:r>
            <a:r>
              <a:rPr lang="sl-SI" altLang="ja-JP" sz="2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P</a:t>
            </a:r>
            <a:r>
              <a:rPr lang="sl-SI" altLang="ja-JP" sz="2400" dirty="0">
                <a:latin typeface="+mn-lt"/>
              </a:rPr>
              <a:t>rometna </a:t>
            </a:r>
            <a:r>
              <a:rPr lang="sl-SI" altLang="ja-JP" sz="2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S</a:t>
            </a:r>
            <a:r>
              <a:rPr lang="sl-SI" altLang="ja-JP" sz="2400" dirty="0">
                <a:latin typeface="+mn-lt"/>
              </a:rPr>
              <a:t>trategija -</a:t>
            </a:r>
          </a:p>
          <a:p>
            <a:pPr marL="0" indent="0" eaLnBrk="1" hangingPunct="1">
              <a:buClr>
                <a:srgbClr val="FFC000"/>
              </a:buClr>
            </a:pPr>
            <a:r>
              <a:rPr lang="sl-SI" altLang="ja-JP" sz="1600" dirty="0">
                <a:latin typeface="+mn-lt"/>
              </a:rPr>
              <a:t>Delavnica s širšo delovno skupino</a:t>
            </a:r>
          </a:p>
        </p:txBody>
      </p:sp>
      <p:sp>
        <p:nvSpPr>
          <p:cNvPr id="3" name="AutoShape 2" descr="A simple, colorful stylized illustration depicting various modes of transportation in one line: a person walking, a person riding a bicycle, a bus, and a tree. Use clear, minimalist lines with distinct and vibrant colors for each mode, with a modern and clean design. All elements should be in the same horizontal line.">
            <a:extLst>
              <a:ext uri="{FF2B5EF4-FFF2-40B4-BE49-F238E27FC236}">
                <a16:creationId xmlns:a16="http://schemas.microsoft.com/office/drawing/2014/main" id="{1ECE95FB-77C1-537F-142D-E029025B20E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l-SI"/>
          </a:p>
        </p:txBody>
      </p:sp>
      <p:sp>
        <p:nvSpPr>
          <p:cNvPr id="7" name="PoljeZBesedilom 6">
            <a:extLst>
              <a:ext uri="{FF2B5EF4-FFF2-40B4-BE49-F238E27FC236}">
                <a16:creationId xmlns:a16="http://schemas.microsoft.com/office/drawing/2014/main" id="{F9595675-77F3-9DEF-5CAD-C5D6E4298362}"/>
              </a:ext>
            </a:extLst>
          </p:cNvPr>
          <p:cNvSpPr txBox="1"/>
          <p:nvPr/>
        </p:nvSpPr>
        <p:spPr>
          <a:xfrm>
            <a:off x="581856" y="1512239"/>
            <a:ext cx="70144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sl-SI" dirty="0"/>
          </a:p>
        </p:txBody>
      </p:sp>
      <p:sp>
        <p:nvSpPr>
          <p:cNvPr id="4" name="PoljeZBesedilom 3">
            <a:extLst>
              <a:ext uri="{FF2B5EF4-FFF2-40B4-BE49-F238E27FC236}">
                <a16:creationId xmlns:a16="http://schemas.microsoft.com/office/drawing/2014/main" id="{1EDA5280-2144-438E-6759-A50063DE46B6}"/>
              </a:ext>
            </a:extLst>
          </p:cNvPr>
          <p:cNvSpPr txBox="1"/>
          <p:nvPr/>
        </p:nvSpPr>
        <p:spPr>
          <a:xfrm>
            <a:off x="572376" y="1947068"/>
            <a:ext cx="6628162" cy="461665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l-SI" sz="2400" b="1" dirty="0">
                <a:solidFill>
                  <a:schemeClr val="bg1"/>
                </a:solidFill>
              </a:rPr>
              <a:t>1. korak: Določitev izhodišč za razvoj vizije</a:t>
            </a:r>
          </a:p>
        </p:txBody>
      </p:sp>
      <p:sp>
        <p:nvSpPr>
          <p:cNvPr id="8" name="PoljeZBesedilom 7">
            <a:extLst>
              <a:ext uri="{FF2B5EF4-FFF2-40B4-BE49-F238E27FC236}">
                <a16:creationId xmlns:a16="http://schemas.microsoft.com/office/drawing/2014/main" id="{54F5C418-9670-C2C0-1E92-BA0455701888}"/>
              </a:ext>
            </a:extLst>
          </p:cNvPr>
          <p:cNvSpPr txBox="1"/>
          <p:nvPr/>
        </p:nvSpPr>
        <p:spPr>
          <a:xfrm>
            <a:off x="572376" y="3721935"/>
            <a:ext cx="6628162" cy="461665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l-SI" sz="2400" b="1" dirty="0">
                <a:solidFill>
                  <a:schemeClr val="bg1"/>
                </a:solidFill>
              </a:rPr>
              <a:t>2. korak: Občina v letu 2031</a:t>
            </a:r>
          </a:p>
        </p:txBody>
      </p:sp>
      <p:sp>
        <p:nvSpPr>
          <p:cNvPr id="9" name="PoljeZBesedilom 8">
            <a:extLst>
              <a:ext uri="{FF2B5EF4-FFF2-40B4-BE49-F238E27FC236}">
                <a16:creationId xmlns:a16="http://schemas.microsoft.com/office/drawing/2014/main" id="{4B054962-FC77-BA48-3B76-0A41796632FA}"/>
              </a:ext>
            </a:extLst>
          </p:cNvPr>
          <p:cNvSpPr txBox="1"/>
          <p:nvPr/>
        </p:nvSpPr>
        <p:spPr>
          <a:xfrm>
            <a:off x="565904" y="2537936"/>
            <a:ext cx="469872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dirty="0"/>
              <a:t>Kaj cenimo v občini?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dirty="0"/>
              <a:t>Kaj pogrešamo v občini?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dirty="0"/>
              <a:t>Kaj predlagamo za bodoči razvoj občine?</a:t>
            </a:r>
          </a:p>
          <a:p>
            <a:endParaRPr lang="sl-SI" dirty="0"/>
          </a:p>
        </p:txBody>
      </p:sp>
      <p:sp>
        <p:nvSpPr>
          <p:cNvPr id="10" name="PoljeZBesedilom 9">
            <a:extLst>
              <a:ext uri="{FF2B5EF4-FFF2-40B4-BE49-F238E27FC236}">
                <a16:creationId xmlns:a16="http://schemas.microsoft.com/office/drawing/2014/main" id="{DD07E146-A7E9-47D5-DE7F-4F972B149369}"/>
              </a:ext>
            </a:extLst>
          </p:cNvPr>
          <p:cNvSpPr txBox="1"/>
          <p:nvPr/>
        </p:nvSpPr>
        <p:spPr>
          <a:xfrm>
            <a:off x="565904" y="4324135"/>
            <a:ext cx="664797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dirty="0"/>
              <a:t>Kakšna je vaša idealna prometna situacija v občini?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dirty="0"/>
              <a:t>Katere ključne spremembe so potrebne za dosego te vizije?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dirty="0"/>
              <a:t>Kateri so glavni izzivi in priložnosti na poti do te vizije?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dirty="0"/>
              <a:t>Kako lahko občina spodbudi prebivalce k bolj trajnostnim</a:t>
            </a:r>
          </a:p>
          <a:p>
            <a:r>
              <a:rPr lang="sl-SI" dirty="0"/>
              <a:t>potovalnim navadam?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dirty="0"/>
              <a:t>Kateri so ključni dejavniki za uspešno implementacijo</a:t>
            </a:r>
          </a:p>
          <a:p>
            <a:r>
              <a:rPr lang="sl-SI" dirty="0"/>
              <a:t>prometne strategije?</a:t>
            </a:r>
          </a:p>
          <a:p>
            <a:endParaRPr lang="sl-SI" dirty="0"/>
          </a:p>
        </p:txBody>
      </p:sp>
      <p:sp>
        <p:nvSpPr>
          <p:cNvPr id="11" name="Naslov 1">
            <a:extLst>
              <a:ext uri="{FF2B5EF4-FFF2-40B4-BE49-F238E27FC236}">
                <a16:creationId xmlns:a16="http://schemas.microsoft.com/office/drawing/2014/main" id="{CD1F65ED-D327-488F-94C4-EFEEBFB1AA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904" y="1254497"/>
            <a:ext cx="8293112" cy="524709"/>
          </a:xfrm>
        </p:spPr>
        <p:txBody>
          <a:bodyPr>
            <a:normAutofit/>
          </a:bodyPr>
          <a:lstStyle/>
          <a:p>
            <a:r>
              <a:rPr lang="sl-SI" sz="2800" dirty="0">
                <a:solidFill>
                  <a:srgbClr val="FF0000"/>
                </a:solidFill>
              </a:rPr>
              <a:t>NALOGA: OBLIKOVANJE OSNUTKA VIZIJE</a:t>
            </a:r>
          </a:p>
        </p:txBody>
      </p:sp>
    </p:spTree>
    <p:extLst>
      <p:ext uri="{BB962C8B-B14F-4D97-AF65-F5344CB8AC3E}">
        <p14:creationId xmlns:p14="http://schemas.microsoft.com/office/powerpoint/2010/main" val="337939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611560" y="332656"/>
            <a:ext cx="5976664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eaLnBrk="1" hangingPunct="1">
              <a:buClr>
                <a:srgbClr val="FFC000"/>
              </a:buClr>
            </a:pPr>
            <a:r>
              <a:rPr lang="sl-SI" altLang="ja-JP" sz="2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O</a:t>
            </a:r>
            <a:r>
              <a:rPr lang="sl-SI" altLang="ja-JP" sz="2400" dirty="0">
                <a:latin typeface="+mn-lt"/>
              </a:rPr>
              <a:t>bčinska </a:t>
            </a:r>
            <a:r>
              <a:rPr lang="sl-SI" altLang="ja-JP" sz="2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C</a:t>
            </a:r>
            <a:r>
              <a:rPr lang="sl-SI" altLang="ja-JP" sz="2400" dirty="0">
                <a:latin typeface="+mn-lt"/>
              </a:rPr>
              <a:t>elostna </a:t>
            </a:r>
            <a:r>
              <a:rPr lang="sl-SI" altLang="ja-JP" sz="2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P</a:t>
            </a:r>
            <a:r>
              <a:rPr lang="sl-SI" altLang="ja-JP" sz="2400" dirty="0">
                <a:latin typeface="+mn-lt"/>
              </a:rPr>
              <a:t>rometna </a:t>
            </a:r>
            <a:r>
              <a:rPr lang="sl-SI" altLang="ja-JP" sz="2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S</a:t>
            </a:r>
            <a:r>
              <a:rPr lang="sl-SI" altLang="ja-JP" sz="2400" dirty="0">
                <a:latin typeface="+mn-lt"/>
              </a:rPr>
              <a:t>trategija -</a:t>
            </a:r>
          </a:p>
          <a:p>
            <a:pPr marL="0" indent="0" eaLnBrk="1" hangingPunct="1">
              <a:buClr>
                <a:srgbClr val="FFC000"/>
              </a:buClr>
            </a:pPr>
            <a:r>
              <a:rPr lang="sl-SI" altLang="ja-JP" sz="1600" dirty="0">
                <a:latin typeface="+mn-lt"/>
              </a:rPr>
              <a:t>Delavnica s širšo delovno skupino</a:t>
            </a:r>
          </a:p>
        </p:txBody>
      </p:sp>
      <p:sp>
        <p:nvSpPr>
          <p:cNvPr id="3" name="AutoShape 2" descr="A simple, colorful stylized illustration depicting various modes of transportation in one line: a person walking, a person riding a bicycle, a bus, and a tree. Use clear, minimalist lines with distinct and vibrant colors for each mode, with a modern and clean design. All elements should be in the same horizontal line.">
            <a:extLst>
              <a:ext uri="{FF2B5EF4-FFF2-40B4-BE49-F238E27FC236}">
                <a16:creationId xmlns:a16="http://schemas.microsoft.com/office/drawing/2014/main" id="{1ECE95FB-77C1-537F-142D-E029025B20E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l-SI"/>
          </a:p>
        </p:txBody>
      </p:sp>
      <p:sp>
        <p:nvSpPr>
          <p:cNvPr id="7" name="PoljeZBesedilom 6">
            <a:extLst>
              <a:ext uri="{FF2B5EF4-FFF2-40B4-BE49-F238E27FC236}">
                <a16:creationId xmlns:a16="http://schemas.microsoft.com/office/drawing/2014/main" id="{F9595675-77F3-9DEF-5CAD-C5D6E4298362}"/>
              </a:ext>
            </a:extLst>
          </p:cNvPr>
          <p:cNvSpPr txBox="1"/>
          <p:nvPr/>
        </p:nvSpPr>
        <p:spPr>
          <a:xfrm>
            <a:off x="581856" y="1512239"/>
            <a:ext cx="70144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sl-SI" dirty="0"/>
          </a:p>
        </p:txBody>
      </p:sp>
      <p:sp>
        <p:nvSpPr>
          <p:cNvPr id="2" name="PoljeZBesedilom 1">
            <a:extLst>
              <a:ext uri="{FF2B5EF4-FFF2-40B4-BE49-F238E27FC236}">
                <a16:creationId xmlns:a16="http://schemas.microsoft.com/office/drawing/2014/main" id="{FFDE0B49-3991-4D2C-AB4F-A25F4F3EDF9A}"/>
              </a:ext>
            </a:extLst>
          </p:cNvPr>
          <p:cNvSpPr txBox="1"/>
          <p:nvPr/>
        </p:nvSpPr>
        <p:spPr>
          <a:xfrm>
            <a:off x="560988" y="4525735"/>
            <a:ext cx="6417096" cy="46166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l-SI" sz="2400" b="1" dirty="0">
                <a:solidFill>
                  <a:schemeClr val="bg1"/>
                </a:solidFill>
              </a:rPr>
              <a:t>3. korak: DEFINIRANJE VIZIJE OBČINE</a:t>
            </a:r>
          </a:p>
        </p:txBody>
      </p:sp>
      <p:sp>
        <p:nvSpPr>
          <p:cNvPr id="11" name="PoljeZBesedilom 10">
            <a:extLst>
              <a:ext uri="{FF2B5EF4-FFF2-40B4-BE49-F238E27FC236}">
                <a16:creationId xmlns:a16="http://schemas.microsoft.com/office/drawing/2014/main" id="{91DD9491-F066-629D-D5F9-A1383B6688C4}"/>
              </a:ext>
            </a:extLst>
          </p:cNvPr>
          <p:cNvSpPr txBox="1"/>
          <p:nvPr/>
        </p:nvSpPr>
        <p:spPr>
          <a:xfrm>
            <a:off x="627608" y="2833039"/>
            <a:ext cx="67201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dirty="0"/>
              <a:t>Vsaka skupina predstavi svojo vizijo prihodnosti prometnega</a:t>
            </a:r>
          </a:p>
          <a:p>
            <a:r>
              <a:rPr lang="sl-SI" dirty="0"/>
              <a:t>sistema v občini</a:t>
            </a:r>
          </a:p>
        </p:txBody>
      </p:sp>
      <p:sp>
        <p:nvSpPr>
          <p:cNvPr id="15" name="Naslov 1">
            <a:extLst>
              <a:ext uri="{FF2B5EF4-FFF2-40B4-BE49-F238E27FC236}">
                <a16:creationId xmlns:a16="http://schemas.microsoft.com/office/drawing/2014/main" id="{B5E1FFA3-9D4D-FC71-9B73-BD8BEC755936}"/>
              </a:ext>
            </a:extLst>
          </p:cNvPr>
          <p:cNvSpPr txBox="1">
            <a:spLocks/>
          </p:cNvSpPr>
          <p:nvPr/>
        </p:nvSpPr>
        <p:spPr>
          <a:xfrm>
            <a:off x="565904" y="1254497"/>
            <a:ext cx="8293112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sl-SI" sz="2800">
                <a:solidFill>
                  <a:srgbClr val="FF0000"/>
                </a:solidFill>
              </a:rPr>
              <a:t>NALOGA: OBLIKOVANJE OSNUTKA VIZIJE</a:t>
            </a:r>
            <a:endParaRPr lang="sl-SI" sz="2800" dirty="0">
              <a:solidFill>
                <a:srgbClr val="FF0000"/>
              </a:solidFill>
            </a:endParaRPr>
          </a:p>
        </p:txBody>
      </p:sp>
      <p:sp>
        <p:nvSpPr>
          <p:cNvPr id="16" name="PoljeZBesedilom 15">
            <a:extLst>
              <a:ext uri="{FF2B5EF4-FFF2-40B4-BE49-F238E27FC236}">
                <a16:creationId xmlns:a16="http://schemas.microsoft.com/office/drawing/2014/main" id="{B85FF05A-693F-2B3F-8BEF-8F63E5AAA422}"/>
              </a:ext>
            </a:extLst>
          </p:cNvPr>
          <p:cNvSpPr txBox="1"/>
          <p:nvPr/>
        </p:nvSpPr>
        <p:spPr>
          <a:xfrm>
            <a:off x="583032" y="2117420"/>
            <a:ext cx="6417096" cy="461665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sl-SI" sz="2400" b="1" dirty="0">
                <a:solidFill>
                  <a:schemeClr val="bg1"/>
                </a:solidFill>
              </a:rPr>
              <a:t>Predstavitev rezultatov</a:t>
            </a:r>
          </a:p>
        </p:txBody>
      </p:sp>
      <p:sp>
        <p:nvSpPr>
          <p:cNvPr id="17" name="PoljeZBesedilom 16">
            <a:extLst>
              <a:ext uri="{FF2B5EF4-FFF2-40B4-BE49-F238E27FC236}">
                <a16:creationId xmlns:a16="http://schemas.microsoft.com/office/drawing/2014/main" id="{D929FEFD-6D6A-EB8C-0FA6-90B088A245BB}"/>
              </a:ext>
            </a:extLst>
          </p:cNvPr>
          <p:cNvSpPr txBox="1"/>
          <p:nvPr/>
        </p:nvSpPr>
        <p:spPr>
          <a:xfrm>
            <a:off x="835353" y="5325849"/>
            <a:ext cx="55290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dirty="0"/>
              <a:t>Skupna razprava na podlagi prispevkov skupin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dirty="0"/>
              <a:t>Združevanje najboljših predlogov v skupno vizijo</a:t>
            </a:r>
          </a:p>
        </p:txBody>
      </p:sp>
      <p:sp>
        <p:nvSpPr>
          <p:cNvPr id="20" name="Puščica: desno 19">
            <a:extLst>
              <a:ext uri="{FF2B5EF4-FFF2-40B4-BE49-F238E27FC236}">
                <a16:creationId xmlns:a16="http://schemas.microsoft.com/office/drawing/2014/main" id="{0676A654-9C02-9271-243D-A5AC38C6B52F}"/>
              </a:ext>
            </a:extLst>
          </p:cNvPr>
          <p:cNvSpPr/>
          <p:nvPr/>
        </p:nvSpPr>
        <p:spPr>
          <a:xfrm rot="5400000">
            <a:off x="3504025" y="3450455"/>
            <a:ext cx="741719" cy="799546"/>
          </a:xfrm>
          <a:prstGeom prst="rightArrow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7012502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611560" y="332656"/>
            <a:ext cx="5976664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eaLnBrk="1" hangingPunct="1">
              <a:buClr>
                <a:srgbClr val="FFC000"/>
              </a:buClr>
            </a:pPr>
            <a:r>
              <a:rPr lang="sl-SI" altLang="ja-JP" sz="2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O</a:t>
            </a:r>
            <a:r>
              <a:rPr lang="sl-SI" altLang="ja-JP" sz="2400" dirty="0">
                <a:latin typeface="+mn-lt"/>
              </a:rPr>
              <a:t>bčinska </a:t>
            </a:r>
            <a:r>
              <a:rPr lang="sl-SI" altLang="ja-JP" sz="2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C</a:t>
            </a:r>
            <a:r>
              <a:rPr lang="sl-SI" altLang="ja-JP" sz="2400" dirty="0">
                <a:latin typeface="+mn-lt"/>
              </a:rPr>
              <a:t>elostna </a:t>
            </a:r>
            <a:r>
              <a:rPr lang="sl-SI" altLang="ja-JP" sz="2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P</a:t>
            </a:r>
            <a:r>
              <a:rPr lang="sl-SI" altLang="ja-JP" sz="2400" dirty="0">
                <a:latin typeface="+mn-lt"/>
              </a:rPr>
              <a:t>rometna </a:t>
            </a:r>
            <a:r>
              <a:rPr lang="sl-SI" altLang="ja-JP" sz="2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S</a:t>
            </a:r>
            <a:r>
              <a:rPr lang="sl-SI" altLang="ja-JP" sz="2400" dirty="0">
                <a:latin typeface="+mn-lt"/>
              </a:rPr>
              <a:t>trategija -</a:t>
            </a:r>
          </a:p>
          <a:p>
            <a:pPr marL="0" indent="0" eaLnBrk="1" hangingPunct="1">
              <a:buClr>
                <a:srgbClr val="FFC000"/>
              </a:buClr>
            </a:pPr>
            <a:r>
              <a:rPr lang="sl-SI" altLang="ja-JP" sz="1600" dirty="0">
                <a:latin typeface="+mn-lt"/>
              </a:rPr>
              <a:t>Delavnica s širšo delovno skupino</a:t>
            </a:r>
          </a:p>
        </p:txBody>
      </p:sp>
      <p:sp>
        <p:nvSpPr>
          <p:cNvPr id="3" name="AutoShape 2" descr="A simple, colorful stylized illustration depicting various modes of transportation in one line: a person walking, a person riding a bicycle, a bus, and a tree. Use clear, minimalist lines with distinct and vibrant colors for each mode, with a modern and clean design. All elements should be in the same horizontal line.">
            <a:extLst>
              <a:ext uri="{FF2B5EF4-FFF2-40B4-BE49-F238E27FC236}">
                <a16:creationId xmlns:a16="http://schemas.microsoft.com/office/drawing/2014/main" id="{1ECE95FB-77C1-537F-142D-E029025B20E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l-SI"/>
          </a:p>
        </p:txBody>
      </p:sp>
      <p:sp>
        <p:nvSpPr>
          <p:cNvPr id="7" name="PoljeZBesedilom 6">
            <a:extLst>
              <a:ext uri="{FF2B5EF4-FFF2-40B4-BE49-F238E27FC236}">
                <a16:creationId xmlns:a16="http://schemas.microsoft.com/office/drawing/2014/main" id="{F9595675-77F3-9DEF-5CAD-C5D6E4298362}"/>
              </a:ext>
            </a:extLst>
          </p:cNvPr>
          <p:cNvSpPr txBox="1"/>
          <p:nvPr/>
        </p:nvSpPr>
        <p:spPr>
          <a:xfrm>
            <a:off x="581856" y="1512239"/>
            <a:ext cx="70144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sl-SI" dirty="0"/>
          </a:p>
        </p:txBody>
      </p:sp>
      <p:sp>
        <p:nvSpPr>
          <p:cNvPr id="4" name="PoljeZBesedilom 3">
            <a:extLst>
              <a:ext uri="{FF2B5EF4-FFF2-40B4-BE49-F238E27FC236}">
                <a16:creationId xmlns:a16="http://schemas.microsoft.com/office/drawing/2014/main" id="{1EDA5280-2144-438E-6759-A50063DE46B6}"/>
              </a:ext>
            </a:extLst>
          </p:cNvPr>
          <p:cNvSpPr txBox="1"/>
          <p:nvPr/>
        </p:nvSpPr>
        <p:spPr>
          <a:xfrm>
            <a:off x="572376" y="1947068"/>
            <a:ext cx="6628162" cy="461665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l-SI" sz="2400" b="1" dirty="0">
                <a:solidFill>
                  <a:schemeClr val="bg1"/>
                </a:solidFill>
              </a:rPr>
              <a:t>1. korak: Določitev ciljev</a:t>
            </a:r>
          </a:p>
        </p:txBody>
      </p:sp>
      <p:sp>
        <p:nvSpPr>
          <p:cNvPr id="8" name="PoljeZBesedilom 7">
            <a:extLst>
              <a:ext uri="{FF2B5EF4-FFF2-40B4-BE49-F238E27FC236}">
                <a16:creationId xmlns:a16="http://schemas.microsoft.com/office/drawing/2014/main" id="{54F5C418-9670-C2C0-1E92-BA0455701888}"/>
              </a:ext>
            </a:extLst>
          </p:cNvPr>
          <p:cNvSpPr txBox="1"/>
          <p:nvPr/>
        </p:nvSpPr>
        <p:spPr>
          <a:xfrm>
            <a:off x="581856" y="4568106"/>
            <a:ext cx="6628162" cy="461665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l-SI" sz="2400" b="1" dirty="0">
                <a:solidFill>
                  <a:schemeClr val="bg1"/>
                </a:solidFill>
              </a:rPr>
              <a:t>2. korak: Navezava na vizijo</a:t>
            </a:r>
          </a:p>
        </p:txBody>
      </p:sp>
      <p:sp>
        <p:nvSpPr>
          <p:cNvPr id="10" name="PoljeZBesedilom 9">
            <a:extLst>
              <a:ext uri="{FF2B5EF4-FFF2-40B4-BE49-F238E27FC236}">
                <a16:creationId xmlns:a16="http://schemas.microsoft.com/office/drawing/2014/main" id="{DD07E146-A7E9-47D5-DE7F-4F972B149369}"/>
              </a:ext>
            </a:extLst>
          </p:cNvPr>
          <p:cNvSpPr txBox="1"/>
          <p:nvPr/>
        </p:nvSpPr>
        <p:spPr>
          <a:xfrm>
            <a:off x="568515" y="2574142"/>
            <a:ext cx="664797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dirty="0"/>
              <a:t>Kakšni so specifični cilji za izboljšanje hoje in kolesarjenja?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dirty="0"/>
              <a:t>Kako lahko izboljšamo javni prevoz?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dirty="0"/>
              <a:t>Katere alternativne oblike mobilnosti lahko spodbujamo?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dirty="0"/>
              <a:t>Katere infrastrukturne izboljšave so potrebne za dosego teh ciljev?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dirty="0"/>
              <a:t>Kako lahko občina financira in podpira te izboljšave?</a:t>
            </a:r>
          </a:p>
        </p:txBody>
      </p:sp>
      <p:sp>
        <p:nvSpPr>
          <p:cNvPr id="11" name="Naslov 1">
            <a:extLst>
              <a:ext uri="{FF2B5EF4-FFF2-40B4-BE49-F238E27FC236}">
                <a16:creationId xmlns:a16="http://schemas.microsoft.com/office/drawing/2014/main" id="{CD1F65ED-D327-488F-94C4-EFEEBFB1AA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904" y="1254497"/>
            <a:ext cx="8293112" cy="1320800"/>
          </a:xfrm>
        </p:spPr>
        <p:txBody>
          <a:bodyPr>
            <a:normAutofit/>
          </a:bodyPr>
          <a:lstStyle/>
          <a:p>
            <a:r>
              <a:rPr lang="sl-SI" sz="2800" dirty="0">
                <a:solidFill>
                  <a:srgbClr val="FF0000"/>
                </a:solidFill>
              </a:rPr>
              <a:t>NALOGA: OPREDELITEV CILJEV</a:t>
            </a:r>
          </a:p>
        </p:txBody>
      </p:sp>
      <p:sp>
        <p:nvSpPr>
          <p:cNvPr id="6" name="PoljeZBesedilom 5">
            <a:extLst>
              <a:ext uri="{FF2B5EF4-FFF2-40B4-BE49-F238E27FC236}">
                <a16:creationId xmlns:a16="http://schemas.microsoft.com/office/drawing/2014/main" id="{CFD5B9F8-7F8C-6212-8D0E-61E472723759}"/>
              </a:ext>
            </a:extLst>
          </p:cNvPr>
          <p:cNvSpPr txBox="1"/>
          <p:nvPr/>
        </p:nvSpPr>
        <p:spPr>
          <a:xfrm>
            <a:off x="572514" y="5269409"/>
            <a:ext cx="637575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dirty="0"/>
              <a:t>Navezava ciljev na opredeljeno vizijo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dirty="0"/>
              <a:t>Dopolnitev in prilagoditev posebnostim v občini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dirty="0"/>
              <a:t>Pregled zbira sedmih obveznih ciljev na nacionalni ravni</a:t>
            </a:r>
          </a:p>
        </p:txBody>
      </p:sp>
    </p:spTree>
    <p:extLst>
      <p:ext uri="{BB962C8B-B14F-4D97-AF65-F5344CB8AC3E}">
        <p14:creationId xmlns:p14="http://schemas.microsoft.com/office/powerpoint/2010/main" val="41384094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611560" y="332656"/>
            <a:ext cx="5976664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eaLnBrk="1" hangingPunct="1">
              <a:buClr>
                <a:srgbClr val="FFC000"/>
              </a:buClr>
            </a:pPr>
            <a:r>
              <a:rPr lang="sl-SI" altLang="ja-JP" sz="2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O</a:t>
            </a:r>
            <a:r>
              <a:rPr lang="sl-SI" altLang="ja-JP" sz="2400" dirty="0">
                <a:latin typeface="+mn-lt"/>
              </a:rPr>
              <a:t>bčinska </a:t>
            </a:r>
            <a:r>
              <a:rPr lang="sl-SI" altLang="ja-JP" sz="2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C</a:t>
            </a:r>
            <a:r>
              <a:rPr lang="sl-SI" altLang="ja-JP" sz="2400" dirty="0">
                <a:latin typeface="+mn-lt"/>
              </a:rPr>
              <a:t>elostna </a:t>
            </a:r>
            <a:r>
              <a:rPr lang="sl-SI" altLang="ja-JP" sz="2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P</a:t>
            </a:r>
            <a:r>
              <a:rPr lang="sl-SI" altLang="ja-JP" sz="2400" dirty="0">
                <a:latin typeface="+mn-lt"/>
              </a:rPr>
              <a:t>rometna </a:t>
            </a:r>
            <a:r>
              <a:rPr lang="sl-SI" altLang="ja-JP" sz="2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S</a:t>
            </a:r>
            <a:r>
              <a:rPr lang="sl-SI" altLang="ja-JP" sz="2400" dirty="0">
                <a:latin typeface="+mn-lt"/>
              </a:rPr>
              <a:t>trategija -</a:t>
            </a:r>
          </a:p>
          <a:p>
            <a:pPr marL="0" indent="0" eaLnBrk="1" hangingPunct="1">
              <a:buClr>
                <a:srgbClr val="FFC000"/>
              </a:buClr>
            </a:pPr>
            <a:r>
              <a:rPr lang="sl-SI" altLang="ja-JP" sz="1600" dirty="0">
                <a:latin typeface="+mn-lt"/>
              </a:rPr>
              <a:t>Delavnica s širšo delovno skupino</a:t>
            </a:r>
          </a:p>
        </p:txBody>
      </p:sp>
      <p:sp>
        <p:nvSpPr>
          <p:cNvPr id="3" name="AutoShape 2" descr="A simple, colorful stylized illustration depicting various modes of transportation in one line: a person walking, a person riding a bicycle, a bus, and a tree. Use clear, minimalist lines with distinct and vibrant colors for each mode, with a modern and clean design. All elements should be in the same horizontal line.">
            <a:extLst>
              <a:ext uri="{FF2B5EF4-FFF2-40B4-BE49-F238E27FC236}">
                <a16:creationId xmlns:a16="http://schemas.microsoft.com/office/drawing/2014/main" id="{1ECE95FB-77C1-537F-142D-E029025B20E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l-SI"/>
          </a:p>
        </p:txBody>
      </p:sp>
      <p:sp>
        <p:nvSpPr>
          <p:cNvPr id="7" name="PoljeZBesedilom 6">
            <a:extLst>
              <a:ext uri="{FF2B5EF4-FFF2-40B4-BE49-F238E27FC236}">
                <a16:creationId xmlns:a16="http://schemas.microsoft.com/office/drawing/2014/main" id="{F9595675-77F3-9DEF-5CAD-C5D6E4298362}"/>
              </a:ext>
            </a:extLst>
          </p:cNvPr>
          <p:cNvSpPr txBox="1"/>
          <p:nvPr/>
        </p:nvSpPr>
        <p:spPr>
          <a:xfrm>
            <a:off x="581856" y="1512239"/>
            <a:ext cx="7158496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l-SI" dirty="0">
                <a:solidFill>
                  <a:schemeClr val="accent1">
                    <a:lumMod val="75000"/>
                  </a:schemeClr>
                </a:solidFill>
              </a:rPr>
              <a:t>ZBIR SEDMIH OBVEZNIH CILJEV NA NACIONALNI RAVNI</a:t>
            </a:r>
            <a:endParaRPr lang="sl-SI" sz="1800" kern="1200" dirty="0">
              <a:effectLst/>
            </a:endParaRPr>
          </a:p>
          <a:p>
            <a:pPr marL="342900" indent="-342900">
              <a:buFont typeface="+mj-lt"/>
              <a:buAutoNum type="arabicPeriod"/>
            </a:pPr>
            <a:r>
              <a:rPr lang="sl-SI" sz="1800" kern="1200" dirty="0">
                <a:effectLst/>
              </a:rPr>
              <a:t>Izboljšana kakovost življenja v privlačni, zeleni in povezani skupnosti. </a:t>
            </a:r>
          </a:p>
          <a:p>
            <a:pPr marL="342900" indent="-342900">
              <a:buFont typeface="+mj-lt"/>
              <a:buAutoNum type="arabicPeriod"/>
            </a:pPr>
            <a:r>
              <a:rPr lang="sl-SI" sz="1800" kern="1200" dirty="0">
                <a:effectLst/>
              </a:rPr>
              <a:t>Znižane lokalne emisije onesnaževal in toplogrednih plinov iz prometa. </a:t>
            </a:r>
          </a:p>
          <a:p>
            <a:pPr marL="342900" indent="-342900">
              <a:buFont typeface="+mj-lt"/>
              <a:buAutoNum type="arabicPeriod"/>
            </a:pPr>
            <a:r>
              <a:rPr lang="sl-SI" sz="1800" kern="1200" dirty="0">
                <a:effectLst/>
              </a:rPr>
              <a:t>Bolj zdravi in bolj aktivni prebivalci. </a:t>
            </a:r>
          </a:p>
          <a:p>
            <a:pPr marL="342900" indent="-342900">
              <a:buFont typeface="+mj-lt"/>
              <a:buAutoNum type="arabicPeriod"/>
            </a:pPr>
            <a:r>
              <a:rPr lang="sl-SI" sz="1800" kern="1200" dirty="0">
                <a:effectLst/>
              </a:rPr>
              <a:t>Vsem dostopen prometni sistem, ki omogoča socialno vključenost. </a:t>
            </a:r>
          </a:p>
          <a:p>
            <a:pPr marL="342900" indent="-342900">
              <a:buFont typeface="+mj-lt"/>
              <a:buAutoNum type="arabicPeriod"/>
            </a:pPr>
            <a:r>
              <a:rPr lang="sl-SI" sz="1800" kern="1200" dirty="0">
                <a:effectLst/>
              </a:rPr>
              <a:t>Okrepljeno lokalno in regionalno gospodarstvo. </a:t>
            </a:r>
          </a:p>
          <a:p>
            <a:pPr marL="342900" indent="-342900">
              <a:buFont typeface="+mj-lt"/>
              <a:buAutoNum type="arabicPeriod"/>
            </a:pPr>
            <a:r>
              <a:rPr lang="sl-SI" sz="1800" kern="1200" dirty="0">
                <a:effectLst/>
              </a:rPr>
              <a:t>Večja varnost vseh udeležencev cestnega prometa. </a:t>
            </a:r>
          </a:p>
          <a:p>
            <a:pPr marL="342900" indent="-342900">
              <a:buFont typeface="+mj-lt"/>
              <a:buAutoNum type="arabicPeriod"/>
            </a:pPr>
            <a:r>
              <a:rPr lang="sl-SI" sz="1800" kern="1200" dirty="0">
                <a:effectLst/>
              </a:rPr>
              <a:t>Izboljšana dostopnost do osnovnih storitev in aktivnosti</a:t>
            </a:r>
          </a:p>
          <a:p>
            <a:endParaRPr lang="sl-SI" sz="1800" kern="1200" dirty="0"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1802930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611560" y="332656"/>
            <a:ext cx="5976664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eaLnBrk="1" hangingPunct="1">
              <a:buClr>
                <a:srgbClr val="FFC000"/>
              </a:buClr>
            </a:pPr>
            <a:r>
              <a:rPr lang="sl-SI" altLang="ja-JP" sz="2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O</a:t>
            </a:r>
            <a:r>
              <a:rPr lang="sl-SI" altLang="ja-JP" sz="2400" dirty="0">
                <a:latin typeface="+mn-lt"/>
              </a:rPr>
              <a:t>bčinska </a:t>
            </a:r>
            <a:r>
              <a:rPr lang="sl-SI" altLang="ja-JP" sz="2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C</a:t>
            </a:r>
            <a:r>
              <a:rPr lang="sl-SI" altLang="ja-JP" sz="2400" dirty="0">
                <a:latin typeface="+mn-lt"/>
              </a:rPr>
              <a:t>elostna </a:t>
            </a:r>
            <a:r>
              <a:rPr lang="sl-SI" altLang="ja-JP" sz="2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P</a:t>
            </a:r>
            <a:r>
              <a:rPr lang="sl-SI" altLang="ja-JP" sz="2400" dirty="0">
                <a:latin typeface="+mn-lt"/>
              </a:rPr>
              <a:t>rometna </a:t>
            </a:r>
            <a:r>
              <a:rPr lang="sl-SI" altLang="ja-JP" sz="2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S</a:t>
            </a:r>
            <a:r>
              <a:rPr lang="sl-SI" altLang="ja-JP" sz="2400" dirty="0">
                <a:latin typeface="+mn-lt"/>
              </a:rPr>
              <a:t>trategija -</a:t>
            </a:r>
          </a:p>
          <a:p>
            <a:pPr marL="0" indent="0" eaLnBrk="1" hangingPunct="1">
              <a:buClr>
                <a:srgbClr val="FFC000"/>
              </a:buClr>
            </a:pPr>
            <a:r>
              <a:rPr lang="sl-SI" altLang="ja-JP" sz="1600" dirty="0">
                <a:latin typeface="+mn-lt"/>
              </a:rPr>
              <a:t>Delavnica s širšo delovno skupino</a:t>
            </a:r>
          </a:p>
        </p:txBody>
      </p:sp>
      <p:sp>
        <p:nvSpPr>
          <p:cNvPr id="3" name="AutoShape 2" descr="A simple, colorful stylized illustration depicting various modes of transportation in one line: a person walking, a person riding a bicycle, a bus, and a tree. Use clear, minimalist lines with distinct and vibrant colors for each mode, with a modern and clean design. All elements should be in the same horizontal line.">
            <a:extLst>
              <a:ext uri="{FF2B5EF4-FFF2-40B4-BE49-F238E27FC236}">
                <a16:creationId xmlns:a16="http://schemas.microsoft.com/office/drawing/2014/main" id="{1ECE95FB-77C1-537F-142D-E029025B20E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l-SI"/>
          </a:p>
        </p:txBody>
      </p:sp>
      <p:sp>
        <p:nvSpPr>
          <p:cNvPr id="7" name="PoljeZBesedilom 6">
            <a:extLst>
              <a:ext uri="{FF2B5EF4-FFF2-40B4-BE49-F238E27FC236}">
                <a16:creationId xmlns:a16="http://schemas.microsoft.com/office/drawing/2014/main" id="{F9595675-77F3-9DEF-5CAD-C5D6E4298362}"/>
              </a:ext>
            </a:extLst>
          </p:cNvPr>
          <p:cNvSpPr txBox="1"/>
          <p:nvPr/>
        </p:nvSpPr>
        <p:spPr>
          <a:xfrm>
            <a:off x="581856" y="1512239"/>
            <a:ext cx="70144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sl-SI" dirty="0"/>
          </a:p>
        </p:txBody>
      </p:sp>
      <p:sp>
        <p:nvSpPr>
          <p:cNvPr id="2" name="PoljeZBesedilom 1">
            <a:extLst>
              <a:ext uri="{FF2B5EF4-FFF2-40B4-BE49-F238E27FC236}">
                <a16:creationId xmlns:a16="http://schemas.microsoft.com/office/drawing/2014/main" id="{FFDE0B49-3991-4D2C-AB4F-A25F4F3EDF9A}"/>
              </a:ext>
            </a:extLst>
          </p:cNvPr>
          <p:cNvSpPr txBox="1"/>
          <p:nvPr/>
        </p:nvSpPr>
        <p:spPr>
          <a:xfrm>
            <a:off x="560988" y="4525735"/>
            <a:ext cx="6417096" cy="46166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l-SI" sz="2400" b="1" dirty="0">
                <a:solidFill>
                  <a:schemeClr val="bg1"/>
                </a:solidFill>
              </a:rPr>
              <a:t>3. korak: OPREDELITEV CILJEV</a:t>
            </a:r>
          </a:p>
        </p:txBody>
      </p:sp>
      <p:sp>
        <p:nvSpPr>
          <p:cNvPr id="11" name="PoljeZBesedilom 10">
            <a:extLst>
              <a:ext uri="{FF2B5EF4-FFF2-40B4-BE49-F238E27FC236}">
                <a16:creationId xmlns:a16="http://schemas.microsoft.com/office/drawing/2014/main" id="{91DD9491-F066-629D-D5F9-A1383B6688C4}"/>
              </a:ext>
            </a:extLst>
          </p:cNvPr>
          <p:cNvSpPr txBox="1"/>
          <p:nvPr/>
        </p:nvSpPr>
        <p:spPr>
          <a:xfrm>
            <a:off x="627608" y="2833039"/>
            <a:ext cx="40767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dirty="0"/>
              <a:t>Vsaka skupina predstavi svoje cilje</a:t>
            </a:r>
          </a:p>
        </p:txBody>
      </p:sp>
      <p:sp>
        <p:nvSpPr>
          <p:cNvPr id="15" name="Naslov 1">
            <a:extLst>
              <a:ext uri="{FF2B5EF4-FFF2-40B4-BE49-F238E27FC236}">
                <a16:creationId xmlns:a16="http://schemas.microsoft.com/office/drawing/2014/main" id="{B5E1FFA3-9D4D-FC71-9B73-BD8BEC755936}"/>
              </a:ext>
            </a:extLst>
          </p:cNvPr>
          <p:cNvSpPr txBox="1">
            <a:spLocks/>
          </p:cNvSpPr>
          <p:nvPr/>
        </p:nvSpPr>
        <p:spPr>
          <a:xfrm>
            <a:off x="565904" y="1254497"/>
            <a:ext cx="8293112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sl-SI" sz="2800" dirty="0">
                <a:solidFill>
                  <a:srgbClr val="FF0000"/>
                </a:solidFill>
              </a:rPr>
              <a:t>NALOGA: OPREDELITEV CILJEV</a:t>
            </a:r>
          </a:p>
        </p:txBody>
      </p:sp>
      <p:sp>
        <p:nvSpPr>
          <p:cNvPr id="16" name="PoljeZBesedilom 15">
            <a:extLst>
              <a:ext uri="{FF2B5EF4-FFF2-40B4-BE49-F238E27FC236}">
                <a16:creationId xmlns:a16="http://schemas.microsoft.com/office/drawing/2014/main" id="{B85FF05A-693F-2B3F-8BEF-8F63E5AAA422}"/>
              </a:ext>
            </a:extLst>
          </p:cNvPr>
          <p:cNvSpPr txBox="1"/>
          <p:nvPr/>
        </p:nvSpPr>
        <p:spPr>
          <a:xfrm>
            <a:off x="583032" y="2117420"/>
            <a:ext cx="6417096" cy="461665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sl-SI" sz="2400" b="1" dirty="0">
                <a:solidFill>
                  <a:schemeClr val="bg1"/>
                </a:solidFill>
              </a:rPr>
              <a:t>Predstavitev rezultatov</a:t>
            </a:r>
          </a:p>
        </p:txBody>
      </p:sp>
      <p:sp>
        <p:nvSpPr>
          <p:cNvPr id="17" name="PoljeZBesedilom 16">
            <a:extLst>
              <a:ext uri="{FF2B5EF4-FFF2-40B4-BE49-F238E27FC236}">
                <a16:creationId xmlns:a16="http://schemas.microsoft.com/office/drawing/2014/main" id="{D929FEFD-6D6A-EB8C-0FA6-90B088A245BB}"/>
              </a:ext>
            </a:extLst>
          </p:cNvPr>
          <p:cNvSpPr txBox="1"/>
          <p:nvPr/>
        </p:nvSpPr>
        <p:spPr>
          <a:xfrm>
            <a:off x="835353" y="5325849"/>
            <a:ext cx="52004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dirty="0"/>
              <a:t>Skupna razprava na podlagi prispevkov skupin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dirty="0"/>
              <a:t>Razvrstitev po pomembnosti</a:t>
            </a:r>
          </a:p>
        </p:txBody>
      </p:sp>
      <p:sp>
        <p:nvSpPr>
          <p:cNvPr id="20" name="Puščica: desno 19">
            <a:extLst>
              <a:ext uri="{FF2B5EF4-FFF2-40B4-BE49-F238E27FC236}">
                <a16:creationId xmlns:a16="http://schemas.microsoft.com/office/drawing/2014/main" id="{0676A654-9C02-9271-243D-A5AC38C6B52F}"/>
              </a:ext>
            </a:extLst>
          </p:cNvPr>
          <p:cNvSpPr/>
          <p:nvPr/>
        </p:nvSpPr>
        <p:spPr>
          <a:xfrm rot="5400000">
            <a:off x="3504025" y="3450455"/>
            <a:ext cx="741719" cy="799546"/>
          </a:xfrm>
          <a:prstGeom prst="rightArrow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9547737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611560" y="332656"/>
            <a:ext cx="5976664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eaLnBrk="1" hangingPunct="1">
              <a:buClr>
                <a:srgbClr val="FFC000"/>
              </a:buClr>
            </a:pPr>
            <a:r>
              <a:rPr lang="sl-SI" altLang="ja-JP" sz="2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O</a:t>
            </a:r>
            <a:r>
              <a:rPr lang="sl-SI" altLang="ja-JP" sz="2400" dirty="0">
                <a:latin typeface="+mn-lt"/>
              </a:rPr>
              <a:t>bčinska </a:t>
            </a:r>
            <a:r>
              <a:rPr lang="sl-SI" altLang="ja-JP" sz="2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C</a:t>
            </a:r>
            <a:r>
              <a:rPr lang="sl-SI" altLang="ja-JP" sz="2400" dirty="0">
                <a:latin typeface="+mn-lt"/>
              </a:rPr>
              <a:t>elostna </a:t>
            </a:r>
            <a:r>
              <a:rPr lang="sl-SI" altLang="ja-JP" sz="2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P</a:t>
            </a:r>
            <a:r>
              <a:rPr lang="sl-SI" altLang="ja-JP" sz="2400" dirty="0">
                <a:latin typeface="+mn-lt"/>
              </a:rPr>
              <a:t>rometna </a:t>
            </a:r>
            <a:r>
              <a:rPr lang="sl-SI" altLang="ja-JP" sz="2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S</a:t>
            </a:r>
            <a:r>
              <a:rPr lang="sl-SI" altLang="ja-JP" sz="2400" dirty="0">
                <a:latin typeface="+mn-lt"/>
              </a:rPr>
              <a:t>trategija -</a:t>
            </a:r>
          </a:p>
          <a:p>
            <a:pPr marL="0" indent="0" eaLnBrk="1" hangingPunct="1">
              <a:buClr>
                <a:srgbClr val="FFC000"/>
              </a:buClr>
            </a:pPr>
            <a:r>
              <a:rPr lang="sl-SI" altLang="ja-JP" sz="1600" dirty="0">
                <a:latin typeface="+mn-lt"/>
              </a:rPr>
              <a:t>Delavnica s širšo delovno skupino</a:t>
            </a:r>
          </a:p>
        </p:txBody>
      </p:sp>
      <p:sp>
        <p:nvSpPr>
          <p:cNvPr id="3" name="AutoShape 2" descr="A simple, colorful stylized illustration depicting various modes of transportation in one line: a person walking, a person riding a bicycle, a bus, and a tree. Use clear, minimalist lines with distinct and vibrant colors for each mode, with a modern and clean design. All elements should be in the same horizontal line.">
            <a:extLst>
              <a:ext uri="{FF2B5EF4-FFF2-40B4-BE49-F238E27FC236}">
                <a16:creationId xmlns:a16="http://schemas.microsoft.com/office/drawing/2014/main" id="{1ECE95FB-77C1-537F-142D-E029025B20E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l-SI"/>
          </a:p>
        </p:txBody>
      </p:sp>
      <p:sp>
        <p:nvSpPr>
          <p:cNvPr id="7" name="PoljeZBesedilom 6">
            <a:extLst>
              <a:ext uri="{FF2B5EF4-FFF2-40B4-BE49-F238E27FC236}">
                <a16:creationId xmlns:a16="http://schemas.microsoft.com/office/drawing/2014/main" id="{F9595675-77F3-9DEF-5CAD-C5D6E4298362}"/>
              </a:ext>
            </a:extLst>
          </p:cNvPr>
          <p:cNvSpPr txBox="1"/>
          <p:nvPr/>
        </p:nvSpPr>
        <p:spPr>
          <a:xfrm>
            <a:off x="581856" y="1512239"/>
            <a:ext cx="7158496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dirty="0">
                <a:solidFill>
                  <a:schemeClr val="accent1">
                    <a:lumMod val="75000"/>
                  </a:schemeClr>
                </a:solidFill>
              </a:rPr>
              <a:t>ZAHVALA IN ZAKLJUČEK</a:t>
            </a:r>
          </a:p>
          <a:p>
            <a:r>
              <a:rPr lang="sl-SI" dirty="0"/>
              <a:t>Zahvaljujemo se vsem udeležencem za prisotnost in aktivno sodelovanje na današnji delavnici.</a:t>
            </a:r>
          </a:p>
          <a:p>
            <a:endParaRPr lang="sl-SI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dirty="0">
                <a:solidFill>
                  <a:schemeClr val="accent1">
                    <a:lumMod val="75000"/>
                  </a:schemeClr>
                </a:solidFill>
              </a:rPr>
              <a:t>NADALJNJE AKTIVNOSTI V SKLOPU OBLIKOVANJA VIZIJE IN CILJEV: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sl-SI" dirty="0"/>
              <a:t>Javna razprava za preveritev osnutka vizije in ciljev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sl-SI" dirty="0"/>
              <a:t>Predstavitev končne vizije in ciljev vodstvu Občine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sl-SI" dirty="0"/>
              <a:t>Javna razstava in medijsko sporočilo</a:t>
            </a:r>
          </a:p>
          <a:p>
            <a:endParaRPr lang="sl-SI" dirty="0"/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3859A828-D12C-856C-686F-ED74887A34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131" y="4509120"/>
            <a:ext cx="3889051" cy="2157866"/>
          </a:xfrm>
          <a:prstGeom prst="rect">
            <a:avLst/>
          </a:prstGeom>
        </p:spPr>
      </p:pic>
      <p:pic>
        <p:nvPicPr>
          <p:cNvPr id="4" name="Slika 3">
            <a:extLst>
              <a:ext uri="{FF2B5EF4-FFF2-40B4-BE49-F238E27FC236}">
                <a16:creationId xmlns:a16="http://schemas.microsoft.com/office/drawing/2014/main" id="{3987B9C1-9F79-2D0F-DBC9-3CD6F7F7A0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9485" y="4469035"/>
            <a:ext cx="3754833" cy="2197951"/>
          </a:xfrm>
          <a:prstGeom prst="rect">
            <a:avLst/>
          </a:prstGeom>
        </p:spPr>
      </p:pic>
      <p:cxnSp>
        <p:nvCxnSpPr>
          <p:cNvPr id="6" name="Raven puščični povezovalnik 5">
            <a:extLst>
              <a:ext uri="{FF2B5EF4-FFF2-40B4-BE49-F238E27FC236}">
                <a16:creationId xmlns:a16="http://schemas.microsoft.com/office/drawing/2014/main" id="{BA5D845A-97CB-658E-6DA6-1D632233A02D}"/>
              </a:ext>
            </a:extLst>
          </p:cNvPr>
          <p:cNvCxnSpPr>
            <a:cxnSpLocks/>
          </p:cNvCxnSpPr>
          <p:nvPr/>
        </p:nvCxnSpPr>
        <p:spPr>
          <a:xfrm>
            <a:off x="4620768" y="5733256"/>
            <a:ext cx="27964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24998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jeZBesedilom 1">
            <a:extLst>
              <a:ext uri="{FF2B5EF4-FFF2-40B4-BE49-F238E27FC236}">
                <a16:creationId xmlns:a16="http://schemas.microsoft.com/office/drawing/2014/main" id="{0BA8EF77-7223-3EF3-ADD0-89ABED640C20}"/>
              </a:ext>
            </a:extLst>
          </p:cNvPr>
          <p:cNvSpPr txBox="1"/>
          <p:nvPr/>
        </p:nvSpPr>
        <p:spPr>
          <a:xfrm>
            <a:off x="2843808" y="3892470"/>
            <a:ext cx="2808312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1500" b="0" i="0" dirty="0">
                <a:solidFill>
                  <a:srgbClr val="0D0D0D"/>
                </a:solidFill>
                <a:effectLst/>
                <a:highlight>
                  <a:srgbClr val="FFFFFF"/>
                </a:highlight>
              </a:rPr>
              <a:t>= </a:t>
            </a:r>
            <a:r>
              <a:rPr lang="sl-SI" sz="2000" b="0" i="1" dirty="0">
                <a:solidFill>
                  <a:srgbClr val="0D0D0D"/>
                </a:solidFill>
                <a:effectLst/>
                <a:highlight>
                  <a:srgbClr val="FFFFFF"/>
                </a:highlight>
              </a:rPr>
              <a:t>CELOVIT PRISTOP K NAČRTOVANJU PROMETA IN MOBILNOSTI ZNOTRAJ OBČINE</a:t>
            </a:r>
            <a:endParaRPr lang="sl-SI" sz="2000" i="1" dirty="0"/>
          </a:p>
          <a:p>
            <a:pPr algn="ctr"/>
            <a:endParaRPr lang="sl-SI" sz="1500" dirty="0"/>
          </a:p>
        </p:txBody>
      </p:sp>
      <p:sp>
        <p:nvSpPr>
          <p:cNvPr id="3" name="AutoShape 2" descr="A simple, colorful stylized illustration depicting various modes of transportation in one line: a person walking, a person riding a bicycle, a bus, and a tree. Use clear, minimalist lines with distinct and vibrant colors for each mode, with a modern and clean design. All elements should be in the same horizontal line.">
            <a:extLst>
              <a:ext uri="{FF2B5EF4-FFF2-40B4-BE49-F238E27FC236}">
                <a16:creationId xmlns:a16="http://schemas.microsoft.com/office/drawing/2014/main" id="{1ECE95FB-77C1-537F-142D-E029025B20E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l-SI"/>
          </a:p>
        </p:txBody>
      </p:sp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946A4F15-8E42-7133-DB2F-07476EC903E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11087910"/>
              </p:ext>
            </p:extLst>
          </p:nvPr>
        </p:nvGraphicFramePr>
        <p:xfrm>
          <a:off x="28354" y="2635527"/>
          <a:ext cx="8280920" cy="41934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627BFD9D-CA4B-87F1-3B63-E92849A483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593879"/>
              </p:ext>
            </p:extLst>
          </p:nvPr>
        </p:nvGraphicFramePr>
        <p:xfrm>
          <a:off x="611560" y="1131301"/>
          <a:ext cx="6696745" cy="1425285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697578">
                  <a:extLst>
                    <a:ext uri="{9D8B030D-6E8A-4147-A177-3AD203B41FA5}">
                      <a16:colId xmlns:a16="http://schemas.microsoft.com/office/drawing/2014/main" val="1984482619"/>
                    </a:ext>
                  </a:extLst>
                </a:gridCol>
                <a:gridCol w="5999167">
                  <a:extLst>
                    <a:ext uri="{9D8B030D-6E8A-4147-A177-3AD203B41FA5}">
                      <a16:colId xmlns:a16="http://schemas.microsoft.com/office/drawing/2014/main" val="781974719"/>
                    </a:ext>
                  </a:extLst>
                </a:gridCol>
              </a:tblGrid>
              <a:tr h="458036">
                <a:tc>
                  <a:txBody>
                    <a:bodyPr/>
                    <a:lstStyle/>
                    <a:p>
                      <a:r>
                        <a:rPr lang="sl-SI" sz="1200" b="0" dirty="0"/>
                        <a:t>OCPS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sl-SI" sz="1200" b="0" dirty="0"/>
                        <a:t>Temeljni strateški dokument občine o usmerjanju razvoja in celostnega upravljanja prometa na njenem območju.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6799672"/>
                  </a:ext>
                </a:extLst>
              </a:tr>
              <a:tr h="576391">
                <a:tc>
                  <a:txBody>
                    <a:bodyPr/>
                    <a:lstStyle/>
                    <a:p>
                      <a:r>
                        <a:rPr lang="sl-SI" sz="1200" b="0" dirty="0"/>
                        <a:t>Namen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sl-SI" sz="1200" b="0" dirty="0"/>
                        <a:t>Sprememba potovalnih navad v občini;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sl-SI" sz="1200" b="0" dirty="0"/>
                        <a:t>Izboljšanje pogojev za hojo, kolesarjenje, javni prevoz ter alternativnih oblik mobilnosti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101028"/>
                  </a:ext>
                </a:extLst>
              </a:tr>
              <a:tr h="327169">
                <a:tc>
                  <a:txBody>
                    <a:bodyPr/>
                    <a:lstStyle/>
                    <a:p>
                      <a:r>
                        <a:rPr lang="sl-SI" sz="1200" b="0" dirty="0"/>
                        <a:t>Cilj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sl-SI" sz="1200" dirty="0"/>
                        <a:t>Določitev ukrepov trajnostne mobilnosti in sprejem akcijskega načrta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555688"/>
                  </a:ext>
                </a:extLst>
              </a:tr>
            </a:tbl>
          </a:graphicData>
        </a:graphic>
      </p:graphicFrame>
      <p:sp>
        <p:nvSpPr>
          <p:cNvPr id="6" name="Rectangle 1">
            <a:extLst>
              <a:ext uri="{FF2B5EF4-FFF2-40B4-BE49-F238E27FC236}">
                <a16:creationId xmlns:a16="http://schemas.microsoft.com/office/drawing/2014/main" id="{C284B89C-B23D-34EA-4D18-A6BC61701B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560" y="332656"/>
            <a:ext cx="5976664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eaLnBrk="1" hangingPunct="1">
              <a:buClr>
                <a:srgbClr val="FFC000"/>
              </a:buClr>
            </a:pPr>
            <a:r>
              <a:rPr lang="sl-SI" altLang="ja-JP" sz="2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O</a:t>
            </a:r>
            <a:r>
              <a:rPr lang="sl-SI" altLang="ja-JP" sz="2400" dirty="0">
                <a:latin typeface="+mn-lt"/>
              </a:rPr>
              <a:t>bčinska </a:t>
            </a:r>
            <a:r>
              <a:rPr lang="sl-SI" altLang="ja-JP" sz="2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C</a:t>
            </a:r>
            <a:r>
              <a:rPr lang="sl-SI" altLang="ja-JP" sz="2400" dirty="0">
                <a:latin typeface="+mn-lt"/>
              </a:rPr>
              <a:t>elostna </a:t>
            </a:r>
            <a:r>
              <a:rPr lang="sl-SI" altLang="ja-JP" sz="2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P</a:t>
            </a:r>
            <a:r>
              <a:rPr lang="sl-SI" altLang="ja-JP" sz="2400" dirty="0">
                <a:latin typeface="+mn-lt"/>
              </a:rPr>
              <a:t>rometna </a:t>
            </a:r>
            <a:r>
              <a:rPr lang="sl-SI" altLang="ja-JP" sz="2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S</a:t>
            </a:r>
            <a:r>
              <a:rPr lang="sl-SI" altLang="ja-JP" sz="2400" dirty="0">
                <a:latin typeface="+mn-lt"/>
              </a:rPr>
              <a:t>trategija -</a:t>
            </a:r>
          </a:p>
          <a:p>
            <a:pPr marL="0" indent="0" eaLnBrk="1" hangingPunct="1">
              <a:buClr>
                <a:srgbClr val="FFC000"/>
              </a:buClr>
            </a:pPr>
            <a:r>
              <a:rPr lang="sl-SI" altLang="ja-JP" sz="1600" dirty="0">
                <a:latin typeface="+mn-lt"/>
              </a:rPr>
              <a:t>Delavnica s širšo delovno skupino</a:t>
            </a:r>
          </a:p>
        </p:txBody>
      </p:sp>
    </p:spTree>
    <p:extLst>
      <p:ext uri="{BB962C8B-B14F-4D97-AF65-F5344CB8AC3E}">
        <p14:creationId xmlns:p14="http://schemas.microsoft.com/office/powerpoint/2010/main" val="20315114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611560" y="332656"/>
            <a:ext cx="5976664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eaLnBrk="1" hangingPunct="1">
              <a:buClr>
                <a:srgbClr val="FFC000"/>
              </a:buClr>
            </a:pPr>
            <a:r>
              <a:rPr lang="sl-SI" altLang="ja-JP" sz="2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O</a:t>
            </a:r>
            <a:r>
              <a:rPr lang="sl-SI" altLang="ja-JP" sz="2400" dirty="0">
                <a:latin typeface="+mn-lt"/>
              </a:rPr>
              <a:t>bčinska </a:t>
            </a:r>
            <a:r>
              <a:rPr lang="sl-SI" altLang="ja-JP" sz="2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C</a:t>
            </a:r>
            <a:r>
              <a:rPr lang="sl-SI" altLang="ja-JP" sz="2400" dirty="0">
                <a:latin typeface="+mn-lt"/>
              </a:rPr>
              <a:t>elostna </a:t>
            </a:r>
            <a:r>
              <a:rPr lang="sl-SI" altLang="ja-JP" sz="2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P</a:t>
            </a:r>
            <a:r>
              <a:rPr lang="sl-SI" altLang="ja-JP" sz="2400" dirty="0">
                <a:latin typeface="+mn-lt"/>
              </a:rPr>
              <a:t>rometna </a:t>
            </a:r>
            <a:r>
              <a:rPr lang="sl-SI" altLang="ja-JP" sz="2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S</a:t>
            </a:r>
            <a:r>
              <a:rPr lang="sl-SI" altLang="ja-JP" sz="2400" dirty="0">
                <a:latin typeface="+mn-lt"/>
              </a:rPr>
              <a:t>trategija -</a:t>
            </a:r>
          </a:p>
          <a:p>
            <a:pPr marL="0" indent="0" eaLnBrk="1" hangingPunct="1">
              <a:buClr>
                <a:srgbClr val="FFC000"/>
              </a:buClr>
            </a:pPr>
            <a:r>
              <a:rPr lang="sl-SI" altLang="ja-JP" sz="1600" dirty="0">
                <a:latin typeface="+mn-lt"/>
              </a:rPr>
              <a:t>Delavnica s širšo delovno skupino</a:t>
            </a:r>
          </a:p>
        </p:txBody>
      </p:sp>
      <p:sp>
        <p:nvSpPr>
          <p:cNvPr id="3" name="AutoShape 2" descr="A simple, colorful stylized illustration depicting various modes of transportation in one line: a person walking, a person riding a bicycle, a bus, and a tree. Use clear, minimalist lines with distinct and vibrant colors for each mode, with a modern and clean design. All elements should be in the same horizontal line.">
            <a:extLst>
              <a:ext uri="{FF2B5EF4-FFF2-40B4-BE49-F238E27FC236}">
                <a16:creationId xmlns:a16="http://schemas.microsoft.com/office/drawing/2014/main" id="{1ECE95FB-77C1-537F-142D-E029025B20E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l-SI"/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B46AE386-3789-EAE5-AA17-A2044B8EB0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1503210"/>
            <a:ext cx="4968552" cy="4902626"/>
          </a:xfrm>
          <a:prstGeom prst="rect">
            <a:avLst/>
          </a:prstGeom>
        </p:spPr>
      </p:pic>
      <p:sp>
        <p:nvSpPr>
          <p:cNvPr id="4" name="PoljeZBesedilom 3">
            <a:extLst>
              <a:ext uri="{FF2B5EF4-FFF2-40B4-BE49-F238E27FC236}">
                <a16:creationId xmlns:a16="http://schemas.microsoft.com/office/drawing/2014/main" id="{17C37ADA-1D3C-57FC-1BE4-2FFF5CA7CD7F}"/>
              </a:ext>
            </a:extLst>
          </p:cNvPr>
          <p:cNvSpPr txBox="1"/>
          <p:nvPr/>
        </p:nvSpPr>
        <p:spPr>
          <a:xfrm>
            <a:off x="611560" y="1237402"/>
            <a:ext cx="6555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sz="1600" dirty="0">
                <a:solidFill>
                  <a:srgbClr val="0D0D0D"/>
                </a:solidFill>
                <a:highlight>
                  <a:srgbClr val="FFFFFF"/>
                </a:highlight>
                <a:latin typeface="Söhne"/>
              </a:rPr>
              <a:t>Proces priprave OCPS:</a:t>
            </a:r>
          </a:p>
        </p:txBody>
      </p:sp>
      <p:sp>
        <p:nvSpPr>
          <p:cNvPr id="7" name="Trapezoid 6">
            <a:extLst>
              <a:ext uri="{FF2B5EF4-FFF2-40B4-BE49-F238E27FC236}">
                <a16:creationId xmlns:a16="http://schemas.microsoft.com/office/drawing/2014/main" id="{C23705A3-849E-203D-3D48-AC9573A14EF9}"/>
              </a:ext>
            </a:extLst>
          </p:cNvPr>
          <p:cNvSpPr/>
          <p:nvPr/>
        </p:nvSpPr>
        <p:spPr>
          <a:xfrm rot="18799406">
            <a:off x="4313389" y="4706718"/>
            <a:ext cx="1440160" cy="1296144"/>
          </a:xfrm>
          <a:prstGeom prst="trapezoid">
            <a:avLst/>
          </a:prstGeom>
          <a:noFill/>
          <a:ln w="57150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sl-SI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12384063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611560" y="332656"/>
            <a:ext cx="5976664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eaLnBrk="1" hangingPunct="1">
              <a:buClr>
                <a:srgbClr val="FFC000"/>
              </a:buClr>
            </a:pPr>
            <a:r>
              <a:rPr lang="sl-SI" altLang="ja-JP" sz="2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O</a:t>
            </a:r>
            <a:r>
              <a:rPr lang="sl-SI" altLang="ja-JP" sz="2400" dirty="0">
                <a:latin typeface="+mn-lt"/>
              </a:rPr>
              <a:t>bčinska </a:t>
            </a:r>
            <a:r>
              <a:rPr lang="sl-SI" altLang="ja-JP" sz="2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C</a:t>
            </a:r>
            <a:r>
              <a:rPr lang="sl-SI" altLang="ja-JP" sz="2400" dirty="0">
                <a:latin typeface="+mn-lt"/>
              </a:rPr>
              <a:t>elostna </a:t>
            </a:r>
            <a:r>
              <a:rPr lang="sl-SI" altLang="ja-JP" sz="2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P</a:t>
            </a:r>
            <a:r>
              <a:rPr lang="sl-SI" altLang="ja-JP" sz="2400" dirty="0">
                <a:latin typeface="+mn-lt"/>
              </a:rPr>
              <a:t>rometna </a:t>
            </a:r>
            <a:r>
              <a:rPr lang="sl-SI" altLang="ja-JP" sz="2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S</a:t>
            </a:r>
            <a:r>
              <a:rPr lang="sl-SI" altLang="ja-JP" sz="2400" dirty="0">
                <a:latin typeface="+mn-lt"/>
              </a:rPr>
              <a:t>trategija -</a:t>
            </a:r>
          </a:p>
          <a:p>
            <a:pPr marL="0" indent="0" eaLnBrk="1" hangingPunct="1">
              <a:buClr>
                <a:srgbClr val="FFC000"/>
              </a:buClr>
            </a:pPr>
            <a:r>
              <a:rPr lang="sl-SI" altLang="ja-JP" sz="1600" dirty="0">
                <a:latin typeface="+mn-lt"/>
              </a:rPr>
              <a:t>Delavnica s širšo delovno skupino</a:t>
            </a:r>
          </a:p>
        </p:txBody>
      </p:sp>
      <p:sp>
        <p:nvSpPr>
          <p:cNvPr id="3" name="AutoShape 2" descr="A simple, colorful stylized illustration depicting various modes of transportation in one line: a person walking, a person riding a bicycle, a bus, and a tree. Use clear, minimalist lines with distinct and vibrant colors for each mode, with a modern and clean design. All elements should be in the same horizontal line.">
            <a:extLst>
              <a:ext uri="{FF2B5EF4-FFF2-40B4-BE49-F238E27FC236}">
                <a16:creationId xmlns:a16="http://schemas.microsoft.com/office/drawing/2014/main" id="{1ECE95FB-77C1-537F-142D-E029025B20E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l-SI"/>
          </a:p>
        </p:txBody>
      </p:sp>
      <p:graphicFrame>
        <p:nvGraphicFramePr>
          <p:cNvPr id="10" name="Tabela 9">
            <a:extLst>
              <a:ext uri="{FF2B5EF4-FFF2-40B4-BE49-F238E27FC236}">
                <a16:creationId xmlns:a16="http://schemas.microsoft.com/office/drawing/2014/main" id="{0418C54F-AFAB-C69D-535C-3A6D0F71D8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7294862"/>
              </p:ext>
            </p:extLst>
          </p:nvPr>
        </p:nvGraphicFramePr>
        <p:xfrm>
          <a:off x="592185" y="1533955"/>
          <a:ext cx="6572104" cy="4430210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6572104">
                  <a:extLst>
                    <a:ext uri="{9D8B030D-6E8A-4147-A177-3AD203B41FA5}">
                      <a16:colId xmlns:a16="http://schemas.microsoft.com/office/drawing/2014/main" val="3824276278"/>
                    </a:ext>
                  </a:extLst>
                </a:gridCol>
              </a:tblGrid>
              <a:tr h="371005">
                <a:tc>
                  <a:txBody>
                    <a:bodyPr/>
                    <a:lstStyle/>
                    <a:p>
                      <a:r>
                        <a:rPr lang="sl-SI" sz="1400" dirty="0"/>
                        <a:t>Program:</a:t>
                      </a:r>
                      <a:endParaRPr lang="sl-SI" sz="1400" dirty="0">
                        <a:latin typeface="Myriad Pro Light" panose="020B0603030403020204" pitchFamily="34" charset="0"/>
                      </a:endParaRPr>
                    </a:p>
                  </a:txBody>
                  <a:tcPr marL="91443" marR="91443" marT="45740" marB="45740"/>
                </a:tc>
                <a:extLst>
                  <a:ext uri="{0D108BD9-81ED-4DB2-BD59-A6C34878D82A}">
                    <a16:rowId xmlns:a16="http://schemas.microsoft.com/office/drawing/2014/main" val="1972671973"/>
                  </a:ext>
                </a:extLst>
              </a:tr>
              <a:tr h="704354">
                <a:tc>
                  <a:txBody>
                    <a:bodyPr/>
                    <a:lstStyle/>
                    <a:p>
                      <a:r>
                        <a:rPr lang="sl-SI" sz="1600" dirty="0"/>
                        <a:t>5 min</a:t>
                      </a:r>
                      <a:r>
                        <a:rPr lang="sl-SI" sz="1400" dirty="0"/>
                        <a:t>         </a:t>
                      </a:r>
                      <a:r>
                        <a:rPr lang="sl-SI" sz="1600" dirty="0"/>
                        <a:t>Uvodna predstavitev</a:t>
                      </a:r>
                    </a:p>
                    <a:p>
                      <a:r>
                        <a:rPr lang="sl-SI" sz="1600" dirty="0"/>
                        <a:t>                Seznanitev s procesom priprave OCPS</a:t>
                      </a:r>
                      <a:endParaRPr lang="sl-SI" sz="1600" baseline="0" dirty="0"/>
                    </a:p>
                    <a:p>
                      <a:r>
                        <a:rPr lang="sl-SI" sz="1600" baseline="0" dirty="0"/>
                        <a:t>                 </a:t>
                      </a:r>
                      <a:endParaRPr lang="sl-SI" sz="1600" dirty="0">
                        <a:latin typeface="Myriad Pro Light" panose="020B0603030403020204" pitchFamily="34" charset="0"/>
                      </a:endParaRPr>
                    </a:p>
                  </a:txBody>
                  <a:tcPr marL="91443" marR="91443" marT="45740" marB="45740"/>
                </a:tc>
                <a:extLst>
                  <a:ext uri="{0D108BD9-81ED-4DB2-BD59-A6C34878D82A}">
                    <a16:rowId xmlns:a16="http://schemas.microsoft.com/office/drawing/2014/main" val="1742674531"/>
                  </a:ext>
                </a:extLst>
              </a:tr>
              <a:tr h="1426943">
                <a:tc>
                  <a:txBody>
                    <a:bodyPr/>
                    <a:lstStyle/>
                    <a:p>
                      <a:r>
                        <a:rPr lang="sl-SI" sz="1600" dirty="0"/>
                        <a:t>10 min      Cilji in potek delavnice</a:t>
                      </a:r>
                    </a:p>
                    <a:p>
                      <a:r>
                        <a:rPr lang="sl-SI" sz="1600" dirty="0"/>
                        <a:t>                Vloga vizije in navezava ciljev na opredeljeno vizijo</a:t>
                      </a:r>
                    </a:p>
                    <a:p>
                      <a:endParaRPr lang="sl-SI" sz="1600" dirty="0"/>
                    </a:p>
                    <a:p>
                      <a:r>
                        <a:rPr lang="sl-SI" sz="1600" dirty="0"/>
                        <a:t>5 min      Predstavitev udeležencev</a:t>
                      </a:r>
                    </a:p>
                    <a:p>
                      <a:endParaRPr lang="sl-SI" sz="1600" dirty="0"/>
                    </a:p>
                    <a:p>
                      <a:r>
                        <a:rPr lang="sl-SI" sz="1600" dirty="0"/>
                        <a:t>30 min      Oblikovanje vizije</a:t>
                      </a:r>
                    </a:p>
                    <a:p>
                      <a:endParaRPr lang="sl-SI" sz="1600" kern="1200" dirty="0">
                        <a:effectLst/>
                      </a:endParaRPr>
                    </a:p>
                    <a:p>
                      <a:r>
                        <a:rPr lang="sl-SI" sz="1600" dirty="0"/>
                        <a:t>30 min      Opredelitev ciljev</a:t>
                      </a:r>
                      <a:endParaRPr lang="sl-SI" sz="1600" kern="1200" dirty="0">
                        <a:effectLst/>
                      </a:endParaRPr>
                    </a:p>
                    <a:p>
                      <a:r>
                        <a:rPr lang="sl-SI" sz="1600" kern="1200" baseline="0" dirty="0">
                          <a:effectLst/>
                        </a:rPr>
                        <a:t>                                            </a:t>
                      </a:r>
                      <a:endParaRPr lang="sl-SI" sz="1600" dirty="0">
                        <a:latin typeface="Myriad Pro Light" panose="020B0603030403020204" pitchFamily="34" charset="0"/>
                      </a:endParaRPr>
                    </a:p>
                  </a:txBody>
                  <a:tcPr marL="91443" marR="91443" marT="45740" marB="45740"/>
                </a:tc>
                <a:extLst>
                  <a:ext uri="{0D108BD9-81ED-4DB2-BD59-A6C34878D82A}">
                    <a16:rowId xmlns:a16="http://schemas.microsoft.com/office/drawing/2014/main" val="3148430028"/>
                  </a:ext>
                </a:extLst>
              </a:tr>
              <a:tr h="371005"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600" dirty="0">
                          <a:effectLst/>
                        </a:rPr>
                        <a:t>10 min       Povzetek glavnih točk</a:t>
                      </a:r>
                    </a:p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600" dirty="0">
                          <a:effectLst/>
                          <a:latin typeface="Myriad Pro Light" panose="020B0603030403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         </a:t>
                      </a:r>
                      <a:r>
                        <a:rPr lang="sl-SI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Nadaljnje aktivnosti</a:t>
                      </a:r>
                    </a:p>
                  </a:txBody>
                  <a:tcPr marL="91443" marR="91443" marT="45740" marB="45740"/>
                </a:tc>
                <a:extLst>
                  <a:ext uri="{0D108BD9-81ED-4DB2-BD59-A6C34878D82A}">
                    <a16:rowId xmlns:a16="http://schemas.microsoft.com/office/drawing/2014/main" val="2192828145"/>
                  </a:ext>
                </a:extLst>
              </a:tr>
              <a:tr h="371005"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l-SI" sz="1600" dirty="0">
                        <a:effectLst/>
                        <a:latin typeface="Myriad Pro Light" panose="020B06030304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3" marR="91443" marT="45740" marB="45740"/>
                </a:tc>
                <a:extLst>
                  <a:ext uri="{0D108BD9-81ED-4DB2-BD59-A6C34878D82A}">
                    <a16:rowId xmlns:a16="http://schemas.microsoft.com/office/drawing/2014/main" val="1613367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097628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611560" y="332656"/>
            <a:ext cx="5976664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eaLnBrk="1" hangingPunct="1">
              <a:buClr>
                <a:srgbClr val="FFC000"/>
              </a:buClr>
            </a:pPr>
            <a:r>
              <a:rPr lang="sl-SI" altLang="ja-JP" sz="2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O</a:t>
            </a:r>
            <a:r>
              <a:rPr lang="sl-SI" altLang="ja-JP" sz="2400" dirty="0">
                <a:latin typeface="+mn-lt"/>
              </a:rPr>
              <a:t>bčinska </a:t>
            </a:r>
            <a:r>
              <a:rPr lang="sl-SI" altLang="ja-JP" sz="2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C</a:t>
            </a:r>
            <a:r>
              <a:rPr lang="sl-SI" altLang="ja-JP" sz="2400" dirty="0">
                <a:latin typeface="+mn-lt"/>
              </a:rPr>
              <a:t>elostna </a:t>
            </a:r>
            <a:r>
              <a:rPr lang="sl-SI" altLang="ja-JP" sz="2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P</a:t>
            </a:r>
            <a:r>
              <a:rPr lang="sl-SI" altLang="ja-JP" sz="2400" dirty="0">
                <a:latin typeface="+mn-lt"/>
              </a:rPr>
              <a:t>rometna </a:t>
            </a:r>
            <a:r>
              <a:rPr lang="sl-SI" altLang="ja-JP" sz="2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S</a:t>
            </a:r>
            <a:r>
              <a:rPr lang="sl-SI" altLang="ja-JP" sz="2400" dirty="0">
                <a:latin typeface="+mn-lt"/>
              </a:rPr>
              <a:t>trategija -</a:t>
            </a:r>
          </a:p>
          <a:p>
            <a:pPr marL="0" indent="0" eaLnBrk="1" hangingPunct="1">
              <a:buClr>
                <a:srgbClr val="FFC000"/>
              </a:buClr>
            </a:pPr>
            <a:r>
              <a:rPr lang="sl-SI" altLang="ja-JP" sz="1600" dirty="0">
                <a:latin typeface="+mn-lt"/>
              </a:rPr>
              <a:t>Delavnica s širšo delovno skupino</a:t>
            </a:r>
          </a:p>
        </p:txBody>
      </p:sp>
      <p:sp>
        <p:nvSpPr>
          <p:cNvPr id="3" name="AutoShape 2" descr="A simple, colorful stylized illustration depicting various modes of transportation in one line: a person walking, a person riding a bicycle, a bus, and a tree. Use clear, minimalist lines with distinct and vibrant colors for each mode, with a modern and clean design. All elements should be in the same horizontal line.">
            <a:extLst>
              <a:ext uri="{FF2B5EF4-FFF2-40B4-BE49-F238E27FC236}">
                <a16:creationId xmlns:a16="http://schemas.microsoft.com/office/drawing/2014/main" id="{1ECE95FB-77C1-537F-142D-E029025B20E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l-SI"/>
          </a:p>
        </p:txBody>
      </p:sp>
      <p:sp>
        <p:nvSpPr>
          <p:cNvPr id="7" name="PoljeZBesedilom 6">
            <a:extLst>
              <a:ext uri="{FF2B5EF4-FFF2-40B4-BE49-F238E27FC236}">
                <a16:creationId xmlns:a16="http://schemas.microsoft.com/office/drawing/2014/main" id="{F9595675-77F3-9DEF-5CAD-C5D6E4298362}"/>
              </a:ext>
            </a:extLst>
          </p:cNvPr>
          <p:cNvSpPr txBox="1"/>
          <p:nvPr/>
        </p:nvSpPr>
        <p:spPr>
          <a:xfrm>
            <a:off x="597864" y="1429940"/>
            <a:ext cx="7374520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sz="2400" dirty="0">
                <a:solidFill>
                  <a:schemeClr val="accent1">
                    <a:lumMod val="75000"/>
                  </a:schemeClr>
                </a:solidFill>
              </a:rPr>
              <a:t>VLOGA VIZIJE</a:t>
            </a:r>
          </a:p>
          <a:p>
            <a:r>
              <a:rPr lang="sl-SI" dirty="0"/>
              <a:t>= dolgoročna, ambiciozna izjava, ki opredeljuje željo organizacije, podjetja, skupine ali posameznika.</a:t>
            </a:r>
          </a:p>
          <a:p>
            <a:r>
              <a:rPr lang="sl-SI" sz="1800" dirty="0"/>
              <a:t>= opisuje stanje, kakršna naj bi postalo, ko bo </a:t>
            </a:r>
            <a:r>
              <a:rPr lang="sl-SI" dirty="0"/>
              <a:t>u</a:t>
            </a:r>
            <a:r>
              <a:rPr lang="sl-SI" sz="1800" dirty="0"/>
              <a:t>činkovito dosegla svoje predvidene cilje.</a:t>
            </a:r>
          </a:p>
          <a:p>
            <a:pPr algn="ctr"/>
            <a:endParaRPr lang="sl-SI" dirty="0">
              <a:highlight>
                <a:srgbClr val="FFFFFF"/>
              </a:highligh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dirty="0"/>
              <a:t>Namen vizije OCPS je </a:t>
            </a:r>
            <a:r>
              <a:rPr lang="sl-SI" u="sng" dirty="0">
                <a:solidFill>
                  <a:srgbClr val="FF0000"/>
                </a:solidFill>
              </a:rPr>
              <a:t>usmeriti prihodnje delovanje </a:t>
            </a:r>
            <a:r>
              <a:rPr lang="sl-SI" dirty="0"/>
              <a:t>občine na področju prometa v občini, </a:t>
            </a:r>
            <a:r>
              <a:rPr lang="sl-SI" u="sng" dirty="0">
                <a:solidFill>
                  <a:srgbClr val="FF0000"/>
                </a:solidFill>
              </a:rPr>
              <a:t>navdihovati</a:t>
            </a:r>
            <a:r>
              <a:rPr lang="sl-SI" dirty="0"/>
              <a:t> občane in ustvariti </a:t>
            </a:r>
            <a:r>
              <a:rPr lang="sl-SI" u="sng" dirty="0">
                <a:solidFill>
                  <a:srgbClr val="FF0000"/>
                </a:solidFill>
              </a:rPr>
              <a:t>skupen cilj</a:t>
            </a:r>
            <a:r>
              <a:rPr lang="sl-SI" dirty="0"/>
              <a:t>, h kateremu stremijo vsi vpleteni.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l-SI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b="1" dirty="0"/>
              <a:t>Z VIZIJO PRIDOBIMO OKVIR IN USMERITEV ZA PROCES PRIPRAVE OCPS.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l-SI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sz="2400" dirty="0">
                <a:solidFill>
                  <a:schemeClr val="accent1">
                    <a:lumMod val="75000"/>
                  </a:schemeClr>
                </a:solidFill>
              </a:rPr>
              <a:t>IZHODIŠČA ZA RAZVOJ VIZIJE</a:t>
            </a:r>
          </a:p>
          <a:p>
            <a:r>
              <a:rPr lang="sl-SI" dirty="0"/>
              <a:t>= vodilne teme, na podlagi katerih se vizija oblikuje;</a:t>
            </a:r>
          </a:p>
          <a:p>
            <a:r>
              <a:rPr lang="sl-SI" dirty="0"/>
              <a:t>= prilagojene specifičnostim prometne politike občine:</a:t>
            </a:r>
          </a:p>
          <a:p>
            <a:r>
              <a:rPr lang="sl-SI" dirty="0"/>
              <a:t>Primer: trajnostna mobilnost, varnost, dostopnost, </a:t>
            </a:r>
            <a:r>
              <a:rPr lang="sl-SI" dirty="0" err="1"/>
              <a:t>okoljska</a:t>
            </a:r>
            <a:r>
              <a:rPr lang="sl-SI" dirty="0"/>
              <a:t> trajnost, energetska učinkovitost..</a:t>
            </a:r>
          </a:p>
        </p:txBody>
      </p:sp>
    </p:spTree>
    <p:extLst>
      <p:ext uri="{BB962C8B-B14F-4D97-AF65-F5344CB8AC3E}">
        <p14:creationId xmlns:p14="http://schemas.microsoft.com/office/powerpoint/2010/main" val="1335227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611560" y="332656"/>
            <a:ext cx="5976664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eaLnBrk="1" hangingPunct="1">
              <a:buClr>
                <a:srgbClr val="FFC000"/>
              </a:buClr>
            </a:pPr>
            <a:r>
              <a:rPr lang="sl-SI" altLang="ja-JP" sz="2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O</a:t>
            </a:r>
            <a:r>
              <a:rPr lang="sl-SI" altLang="ja-JP" sz="2400" dirty="0">
                <a:latin typeface="+mn-lt"/>
              </a:rPr>
              <a:t>bčinska </a:t>
            </a:r>
            <a:r>
              <a:rPr lang="sl-SI" altLang="ja-JP" sz="2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C</a:t>
            </a:r>
            <a:r>
              <a:rPr lang="sl-SI" altLang="ja-JP" sz="2400" dirty="0">
                <a:latin typeface="+mn-lt"/>
              </a:rPr>
              <a:t>elostna </a:t>
            </a:r>
            <a:r>
              <a:rPr lang="sl-SI" altLang="ja-JP" sz="2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P</a:t>
            </a:r>
            <a:r>
              <a:rPr lang="sl-SI" altLang="ja-JP" sz="2400" dirty="0">
                <a:latin typeface="+mn-lt"/>
              </a:rPr>
              <a:t>rometna </a:t>
            </a:r>
            <a:r>
              <a:rPr lang="sl-SI" altLang="ja-JP" sz="2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S</a:t>
            </a:r>
            <a:r>
              <a:rPr lang="sl-SI" altLang="ja-JP" sz="2400" dirty="0">
                <a:latin typeface="+mn-lt"/>
              </a:rPr>
              <a:t>trategija -</a:t>
            </a:r>
          </a:p>
          <a:p>
            <a:pPr marL="0" indent="0" eaLnBrk="1" hangingPunct="1">
              <a:buClr>
                <a:srgbClr val="FFC000"/>
              </a:buClr>
            </a:pPr>
            <a:r>
              <a:rPr lang="sl-SI" altLang="ja-JP" sz="1600" dirty="0">
                <a:latin typeface="+mn-lt"/>
              </a:rPr>
              <a:t>Delavnica s širšo delovno skupino</a:t>
            </a:r>
          </a:p>
        </p:txBody>
      </p:sp>
      <p:sp>
        <p:nvSpPr>
          <p:cNvPr id="3" name="AutoShape 2" descr="A simple, colorful stylized illustration depicting various modes of transportation in one line: a person walking, a person riding a bicycle, a bus, and a tree. Use clear, minimalist lines with distinct and vibrant colors for each mode, with a modern and clean design. All elements should be in the same horizontal line.">
            <a:extLst>
              <a:ext uri="{FF2B5EF4-FFF2-40B4-BE49-F238E27FC236}">
                <a16:creationId xmlns:a16="http://schemas.microsoft.com/office/drawing/2014/main" id="{1ECE95FB-77C1-537F-142D-E029025B20E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l-SI"/>
          </a:p>
        </p:txBody>
      </p:sp>
      <p:sp>
        <p:nvSpPr>
          <p:cNvPr id="2" name="PoljeZBesedilom 1">
            <a:extLst>
              <a:ext uri="{FF2B5EF4-FFF2-40B4-BE49-F238E27FC236}">
                <a16:creationId xmlns:a16="http://schemas.microsoft.com/office/drawing/2014/main" id="{003AB4EC-D217-7D10-7771-4EBCECCBC52E}"/>
              </a:ext>
            </a:extLst>
          </p:cNvPr>
          <p:cNvSpPr txBox="1"/>
          <p:nvPr/>
        </p:nvSpPr>
        <p:spPr>
          <a:xfrm>
            <a:off x="1259632" y="3560087"/>
            <a:ext cx="576064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sl-SI" b="1" dirty="0">
                <a:solidFill>
                  <a:srgbClr val="FFC000"/>
                </a:solidFill>
                <a:highlight>
                  <a:srgbClr val="FFFFFF"/>
                </a:highlight>
                <a:latin typeface="Söhne"/>
              </a:rPr>
              <a:t>V KAKŠNI OBČINI ŽELIMO ŽIVETI?</a:t>
            </a:r>
          </a:p>
          <a:p>
            <a:pPr algn="ctr"/>
            <a:r>
              <a:rPr lang="sl-SI" b="1" dirty="0">
                <a:solidFill>
                  <a:srgbClr val="FFC000"/>
                </a:solidFill>
                <a:highlight>
                  <a:srgbClr val="FFFFFF"/>
                </a:highlight>
                <a:latin typeface="Söhne"/>
              </a:rPr>
              <a:t>V KAKŠNI OBČINI ŽELIMO, DA ŽIVIJO NAŠI OTROCI?</a:t>
            </a:r>
          </a:p>
        </p:txBody>
      </p:sp>
      <p:pic>
        <p:nvPicPr>
          <p:cNvPr id="4" name="Picture 2" descr="The concept of 'shared space' in traffic safety | Heavenly Holland">
            <a:extLst>
              <a:ext uri="{FF2B5EF4-FFF2-40B4-BE49-F238E27FC236}">
                <a16:creationId xmlns:a16="http://schemas.microsoft.com/office/drawing/2014/main" id="{31CF43AC-5609-2091-8692-5D7A7A4BB2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234" y="4269433"/>
            <a:ext cx="4047588" cy="2275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Slika 5">
            <a:extLst>
              <a:ext uri="{FF2B5EF4-FFF2-40B4-BE49-F238E27FC236}">
                <a16:creationId xmlns:a16="http://schemas.microsoft.com/office/drawing/2014/main" id="{29C78547-28E4-5FC2-2658-8E83C477CA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009" y="1132038"/>
            <a:ext cx="4078701" cy="2384385"/>
          </a:xfrm>
          <a:prstGeom prst="rect">
            <a:avLst/>
          </a:prstGeom>
        </p:spPr>
      </p:pic>
      <p:pic>
        <p:nvPicPr>
          <p:cNvPr id="8" name="Slika 7">
            <a:extLst>
              <a:ext uri="{FF2B5EF4-FFF2-40B4-BE49-F238E27FC236}">
                <a16:creationId xmlns:a16="http://schemas.microsoft.com/office/drawing/2014/main" id="{ECFAF29B-3ED6-8261-EDC5-015AA74728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45463" y="1123255"/>
            <a:ext cx="4219025" cy="2390120"/>
          </a:xfrm>
          <a:prstGeom prst="rect">
            <a:avLst/>
          </a:prstGeom>
        </p:spPr>
      </p:pic>
      <p:pic>
        <p:nvPicPr>
          <p:cNvPr id="9" name="Slika 8">
            <a:extLst>
              <a:ext uri="{FF2B5EF4-FFF2-40B4-BE49-F238E27FC236}">
                <a16:creationId xmlns:a16="http://schemas.microsoft.com/office/drawing/2014/main" id="{F04800C4-C0D1-7814-D727-3EDC124411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45463" y="4253130"/>
            <a:ext cx="4219025" cy="2304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66694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611560" y="332656"/>
            <a:ext cx="5976664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eaLnBrk="1" hangingPunct="1">
              <a:buClr>
                <a:srgbClr val="FFC000"/>
              </a:buClr>
            </a:pPr>
            <a:r>
              <a:rPr lang="sl-SI" altLang="ja-JP" sz="2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O</a:t>
            </a:r>
            <a:r>
              <a:rPr lang="sl-SI" altLang="ja-JP" sz="2400" dirty="0">
                <a:latin typeface="+mn-lt"/>
              </a:rPr>
              <a:t>bčinska </a:t>
            </a:r>
            <a:r>
              <a:rPr lang="sl-SI" altLang="ja-JP" sz="2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C</a:t>
            </a:r>
            <a:r>
              <a:rPr lang="sl-SI" altLang="ja-JP" sz="2400" dirty="0">
                <a:latin typeface="+mn-lt"/>
              </a:rPr>
              <a:t>elostna </a:t>
            </a:r>
            <a:r>
              <a:rPr lang="sl-SI" altLang="ja-JP" sz="2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P</a:t>
            </a:r>
            <a:r>
              <a:rPr lang="sl-SI" altLang="ja-JP" sz="2400" dirty="0">
                <a:latin typeface="+mn-lt"/>
              </a:rPr>
              <a:t>rometna </a:t>
            </a:r>
            <a:r>
              <a:rPr lang="sl-SI" altLang="ja-JP" sz="2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S</a:t>
            </a:r>
            <a:r>
              <a:rPr lang="sl-SI" altLang="ja-JP" sz="2400" dirty="0">
                <a:latin typeface="+mn-lt"/>
              </a:rPr>
              <a:t>trategija -</a:t>
            </a:r>
          </a:p>
          <a:p>
            <a:pPr marL="0" indent="0" eaLnBrk="1" hangingPunct="1">
              <a:buClr>
                <a:srgbClr val="FFC000"/>
              </a:buClr>
            </a:pPr>
            <a:r>
              <a:rPr lang="sl-SI" altLang="ja-JP" sz="1600" dirty="0">
                <a:latin typeface="+mn-lt"/>
              </a:rPr>
              <a:t>Delavnica s širšo delovno skupino</a:t>
            </a:r>
          </a:p>
        </p:txBody>
      </p:sp>
      <p:sp>
        <p:nvSpPr>
          <p:cNvPr id="3" name="AutoShape 2" descr="A simple, colorful stylized illustration depicting various modes of transportation in one line: a person walking, a person riding a bicycle, a bus, and a tree. Use clear, minimalist lines with distinct and vibrant colors for each mode, with a modern and clean design. All elements should be in the same horizontal line.">
            <a:extLst>
              <a:ext uri="{FF2B5EF4-FFF2-40B4-BE49-F238E27FC236}">
                <a16:creationId xmlns:a16="http://schemas.microsoft.com/office/drawing/2014/main" id="{1ECE95FB-77C1-537F-142D-E029025B20E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l-SI"/>
          </a:p>
        </p:txBody>
      </p:sp>
      <p:sp>
        <p:nvSpPr>
          <p:cNvPr id="7" name="PoljeZBesedilom 6">
            <a:extLst>
              <a:ext uri="{FF2B5EF4-FFF2-40B4-BE49-F238E27FC236}">
                <a16:creationId xmlns:a16="http://schemas.microsoft.com/office/drawing/2014/main" id="{F9595675-77F3-9DEF-5CAD-C5D6E4298362}"/>
              </a:ext>
            </a:extLst>
          </p:cNvPr>
          <p:cNvSpPr txBox="1"/>
          <p:nvPr/>
        </p:nvSpPr>
        <p:spPr>
          <a:xfrm>
            <a:off x="581856" y="1512239"/>
            <a:ext cx="7302512" cy="58169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dirty="0"/>
              <a:t>Primeri dobre prakse: </a:t>
            </a:r>
            <a:r>
              <a:rPr lang="sl-SI" dirty="0">
                <a:solidFill>
                  <a:srgbClr val="00B050"/>
                </a:solidFill>
              </a:rPr>
              <a:t>VIZIJA</a:t>
            </a:r>
            <a:r>
              <a:rPr lang="sl-SI" dirty="0"/>
              <a:t> </a:t>
            </a:r>
            <a:r>
              <a:rPr lang="sl-SI" sz="1800" dirty="0">
                <a:solidFill>
                  <a:srgbClr val="00B050"/>
                </a:solidFill>
              </a:rPr>
              <a:t>OBČINA ZREČE </a:t>
            </a:r>
          </a:p>
          <a:p>
            <a:endParaRPr lang="sl-SI" dirty="0"/>
          </a:p>
          <a:p>
            <a:r>
              <a:rPr lang="sl-SI" sz="1400" dirty="0">
                <a:solidFill>
                  <a:srgbClr val="00B050"/>
                </a:solidFill>
              </a:rPr>
              <a:t>„</a:t>
            </a:r>
            <a:r>
              <a:rPr lang="sl-SI" sz="1400" i="1" dirty="0">
                <a:solidFill>
                  <a:srgbClr val="00B050"/>
                </a:solidFill>
              </a:rPr>
              <a:t>Na stičišču narave, ljudi in ustvarjalne podjetnosti skupaj odpiramo prostore in povezave, ki zagotavljajo skladnost zdrave mobilnosti in varnega bivalnega okolja.“</a:t>
            </a:r>
          </a:p>
          <a:p>
            <a:r>
              <a:rPr lang="sl-SI" sz="1400" dirty="0"/>
              <a:t>Izhodišča: </a:t>
            </a:r>
            <a:r>
              <a:rPr lang="sl-SI" sz="1400" dirty="0">
                <a:solidFill>
                  <a:srgbClr val="FF0000"/>
                </a:solidFill>
              </a:rPr>
              <a:t>sodelovanje, ki temelji na zaupanju in enakopravnosti, vztrajnost, varnost, ohranjanje narave.</a:t>
            </a:r>
          </a:p>
          <a:p>
            <a:endParaRPr lang="sl-SI" dirty="0"/>
          </a:p>
          <a:p>
            <a:r>
              <a:rPr lang="sl-SI" sz="1200" dirty="0"/>
              <a:t>Obrazložitev: Zreče so naravi odprta in gospodarsko uspešna občina z močno tendenco po sodelovanju, zato se izjava o viziji začne z besedo </a:t>
            </a:r>
            <a:r>
              <a:rPr lang="sl-SI" sz="1200" b="1" dirty="0"/>
              <a:t>stičišče</a:t>
            </a:r>
            <a:r>
              <a:rPr lang="sl-SI" sz="1200" dirty="0"/>
              <a:t>, ki sporoča vzajemno </a:t>
            </a:r>
            <a:r>
              <a:rPr lang="sl-SI" sz="1200" dirty="0" err="1"/>
              <a:t>vključevalnost</a:t>
            </a:r>
            <a:r>
              <a:rPr lang="sl-SI" sz="1200" dirty="0"/>
              <a:t> in spoštovanje med naravo, ljudmi in ustvarjalno podjetnostjo. To so osnovne kvalitete prostora, v katerem se dogaja mobilnost. Narava je na prvem mestu, s tem je dan poudarek njenemu varovanju in trajnosti, na drugem mestu so ljudje, ki sobivajo tako z naravo kot med seboj, na tretjem mestu pa je podjetnost. </a:t>
            </a:r>
            <a:r>
              <a:rPr lang="sl-SI" sz="1200" b="1" dirty="0"/>
              <a:t>Ustvarjalna podjetnost</a:t>
            </a:r>
            <a:r>
              <a:rPr lang="sl-SI" sz="1200" dirty="0"/>
              <a:t> je značilnost ljudi, ki se dobro znajdejo v sodobnem gospodarskem okolju, ki se vse bolj usmerja proti trajnostnemu razvoju, obenem pa izpostavlja tradicijo proizvodne podjetniške dejavnosti, ki je tu doma. Beseda </a:t>
            </a:r>
            <a:r>
              <a:rPr lang="sl-SI" sz="1200" b="1" dirty="0"/>
              <a:t>skupaj</a:t>
            </a:r>
            <a:r>
              <a:rPr lang="sl-SI" sz="1200" dirty="0"/>
              <a:t> nakazuje na sodelovanje vseh zainteresiranih pri </a:t>
            </a:r>
            <a:r>
              <a:rPr lang="sl-SI" sz="1200" b="1" dirty="0"/>
              <a:t>odpiranju prostorov in povezav </a:t>
            </a:r>
            <a:r>
              <a:rPr lang="sl-SI" sz="1200" dirty="0"/>
              <a:t>– tako za ljudi in njihovo sodelovanje kot za potrebe gospodarstva in turizma. V Zrečah se vsem gostom in obiskovalcem odpira vstop proti Pohorju in tamkajšnji naravi.  Beseda </a:t>
            </a:r>
            <a:r>
              <a:rPr lang="sl-SI" sz="1200" b="1" dirty="0"/>
              <a:t>zagotavljajo</a:t>
            </a:r>
            <a:r>
              <a:rPr lang="sl-SI" sz="1200" dirty="0"/>
              <a:t> sporoča, da občani prevzemajo odgovornost za svoje odločitve, načrte in vedenja v svoji občini. Zadnja elementa </a:t>
            </a:r>
            <a:r>
              <a:rPr lang="sl-SI" sz="1200" b="1" dirty="0"/>
              <a:t>zdrava mobilnost in varno bivalno okolje</a:t>
            </a:r>
            <a:r>
              <a:rPr lang="sl-SI" sz="1200" dirty="0"/>
              <a:t>, s katerima se izjava o viziji zaključi, prinašata rošado pridevnikov („zdravo“ in „varno“). Zdrava mobilnost zajema poleg pešačenja in kolesarjenja (v čistem okolju) tudi uporabo električnih vozil, javnega potniškega prometa in pametno umeščanje infrastrukture v prostor. Varno bivalno okolje (v viziji, ki se nanaša na promet), izpostavlja ustrezno urejenost prometa, kulturo udeležencev v prometu in smotrno prostorsko načrtovanje, ki  razmejuje med prostori za bivanje in za promet.</a:t>
            </a:r>
          </a:p>
          <a:p>
            <a:endParaRPr lang="sl-SI" sz="1000" dirty="0"/>
          </a:p>
          <a:p>
            <a:r>
              <a:rPr lang="sl-SI" sz="1000" dirty="0"/>
              <a:t>Vir: CELOSTNA prometna strategija Občine Zreče : na poti v uspešno in privlačno skupnost / [avtorji Mojca Balant ... [et </a:t>
            </a:r>
            <a:r>
              <a:rPr lang="sl-SI" sz="1000" dirty="0" err="1"/>
              <a:t>al</a:t>
            </a:r>
            <a:r>
              <a:rPr lang="sl-SI" sz="1000" dirty="0"/>
              <a:t>.] ; fotografije Gregor Salobir ... et </a:t>
            </a:r>
            <a:r>
              <a:rPr lang="sl-SI" sz="1000" dirty="0" err="1"/>
              <a:t>al</a:t>
            </a:r>
            <a:r>
              <a:rPr lang="sl-SI" sz="1000" dirty="0"/>
              <a:t>.]. - Zreče : Občina, 2017</a:t>
            </a:r>
          </a:p>
          <a:p>
            <a:endParaRPr lang="sl-SI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12334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611560" y="332656"/>
            <a:ext cx="5976664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eaLnBrk="1" hangingPunct="1">
              <a:buClr>
                <a:srgbClr val="FFC000"/>
              </a:buClr>
            </a:pPr>
            <a:r>
              <a:rPr lang="sl-SI" altLang="ja-JP" sz="2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O</a:t>
            </a:r>
            <a:r>
              <a:rPr lang="sl-SI" altLang="ja-JP" sz="2400" dirty="0">
                <a:latin typeface="+mn-lt"/>
              </a:rPr>
              <a:t>bčinska </a:t>
            </a:r>
            <a:r>
              <a:rPr lang="sl-SI" altLang="ja-JP" sz="2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C</a:t>
            </a:r>
            <a:r>
              <a:rPr lang="sl-SI" altLang="ja-JP" sz="2400" dirty="0">
                <a:latin typeface="+mn-lt"/>
              </a:rPr>
              <a:t>elostna </a:t>
            </a:r>
            <a:r>
              <a:rPr lang="sl-SI" altLang="ja-JP" sz="2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P</a:t>
            </a:r>
            <a:r>
              <a:rPr lang="sl-SI" altLang="ja-JP" sz="2400" dirty="0">
                <a:latin typeface="+mn-lt"/>
              </a:rPr>
              <a:t>rometna </a:t>
            </a:r>
            <a:r>
              <a:rPr lang="sl-SI" altLang="ja-JP" sz="2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S</a:t>
            </a:r>
            <a:r>
              <a:rPr lang="sl-SI" altLang="ja-JP" sz="2400" dirty="0">
                <a:latin typeface="+mn-lt"/>
              </a:rPr>
              <a:t>trategija -</a:t>
            </a:r>
          </a:p>
          <a:p>
            <a:pPr marL="0" indent="0" eaLnBrk="1" hangingPunct="1">
              <a:buClr>
                <a:srgbClr val="FFC000"/>
              </a:buClr>
            </a:pPr>
            <a:r>
              <a:rPr lang="sl-SI" altLang="ja-JP" sz="1600" dirty="0">
                <a:latin typeface="+mn-lt"/>
              </a:rPr>
              <a:t>Delavnica s širšo delovno skupino</a:t>
            </a:r>
          </a:p>
        </p:txBody>
      </p:sp>
      <p:sp>
        <p:nvSpPr>
          <p:cNvPr id="3" name="AutoShape 2" descr="A simple, colorful stylized illustration depicting various modes of transportation in one line: a person walking, a person riding a bicycle, a bus, and a tree. Use clear, minimalist lines with distinct and vibrant colors for each mode, with a modern and clean design. All elements should be in the same horizontal line.">
            <a:extLst>
              <a:ext uri="{FF2B5EF4-FFF2-40B4-BE49-F238E27FC236}">
                <a16:creationId xmlns:a16="http://schemas.microsoft.com/office/drawing/2014/main" id="{1ECE95FB-77C1-537F-142D-E029025B20E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l-SI"/>
          </a:p>
        </p:txBody>
      </p:sp>
      <p:sp>
        <p:nvSpPr>
          <p:cNvPr id="7" name="PoljeZBesedilom 6">
            <a:extLst>
              <a:ext uri="{FF2B5EF4-FFF2-40B4-BE49-F238E27FC236}">
                <a16:creationId xmlns:a16="http://schemas.microsoft.com/office/drawing/2014/main" id="{F9595675-77F3-9DEF-5CAD-C5D6E4298362}"/>
              </a:ext>
            </a:extLst>
          </p:cNvPr>
          <p:cNvSpPr txBox="1"/>
          <p:nvPr/>
        </p:nvSpPr>
        <p:spPr>
          <a:xfrm>
            <a:off x="581856" y="1512239"/>
            <a:ext cx="7230504" cy="51706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dirty="0"/>
              <a:t>Primeri dobre prakse: </a:t>
            </a:r>
            <a:r>
              <a:rPr lang="sl-SI" dirty="0">
                <a:solidFill>
                  <a:srgbClr val="00B050"/>
                </a:solidFill>
              </a:rPr>
              <a:t>VIZIJA</a:t>
            </a:r>
            <a:r>
              <a:rPr lang="sl-SI" dirty="0"/>
              <a:t> </a:t>
            </a:r>
            <a:r>
              <a:rPr lang="sl-SI" sz="1800" dirty="0">
                <a:solidFill>
                  <a:srgbClr val="00B050"/>
                </a:solidFill>
              </a:rPr>
              <a:t>OBČINE </a:t>
            </a:r>
            <a:r>
              <a:rPr lang="sl-SI" dirty="0">
                <a:solidFill>
                  <a:srgbClr val="00B050"/>
                </a:solidFill>
              </a:rPr>
              <a:t>LJUTOMER</a:t>
            </a:r>
            <a:r>
              <a:rPr lang="sl-SI" sz="1800" dirty="0">
                <a:solidFill>
                  <a:srgbClr val="00B050"/>
                </a:solidFill>
              </a:rPr>
              <a:t> </a:t>
            </a:r>
          </a:p>
          <a:p>
            <a:endParaRPr lang="sl-SI" dirty="0"/>
          </a:p>
          <a:p>
            <a:r>
              <a:rPr lang="sl-SI" sz="1400" dirty="0">
                <a:solidFill>
                  <a:srgbClr val="00B050"/>
                </a:solidFill>
              </a:rPr>
              <a:t>„S</a:t>
            </a:r>
            <a:r>
              <a:rPr lang="sl-SI" sz="1400" i="1" dirty="0">
                <a:solidFill>
                  <a:srgbClr val="00B050"/>
                </a:solidFill>
              </a:rPr>
              <a:t> pametnim načrtovanjem in zgledno prometno kulturo v celotni občini skupaj zagotavljamo dostopnost vsakomur – kadarkoli, kamorkoli, varno, varčno in zdravo.“ </a:t>
            </a:r>
          </a:p>
          <a:p>
            <a:r>
              <a:rPr lang="sl-SI" sz="1400" dirty="0"/>
              <a:t>Izhodišča: </a:t>
            </a:r>
            <a:r>
              <a:rPr lang="sl-SI" sz="1400" dirty="0">
                <a:solidFill>
                  <a:srgbClr val="FF0000"/>
                </a:solidFill>
              </a:rPr>
              <a:t>varnost udeležencev v prometu, kakovost bivanja v sožitju z okoljem in naravo, dostopnost za vse (s poudarkom na najmlajših in starejših), zdravje prebivalcev</a:t>
            </a:r>
          </a:p>
          <a:p>
            <a:endParaRPr lang="sl-SI" dirty="0"/>
          </a:p>
          <a:p>
            <a:r>
              <a:rPr lang="sl-SI" sz="1200" dirty="0"/>
              <a:t>Obrazložitev:</a:t>
            </a:r>
          </a:p>
          <a:p>
            <a:r>
              <a:rPr lang="sl-SI" sz="1200" dirty="0"/>
              <a:t>Prvi del vizije izpostavlja in kvalificira nujno </a:t>
            </a:r>
            <a:r>
              <a:rPr lang="sl-SI" sz="1200" b="1" dirty="0"/>
              <a:t>primarno aktivnost </a:t>
            </a:r>
            <a:r>
              <a:rPr lang="sl-SI" sz="1200" dirty="0"/>
              <a:t>(pametno načrtovanje)</a:t>
            </a:r>
          </a:p>
          <a:p>
            <a:r>
              <a:rPr lang="sl-SI" sz="1200" dirty="0"/>
              <a:t>in </a:t>
            </a:r>
            <a:r>
              <a:rPr lang="sl-SI" sz="1200" b="1" dirty="0"/>
              <a:t>držo oziroma odnos vpletenih </a:t>
            </a:r>
            <a:r>
              <a:rPr lang="sl-SI" sz="1200" dirty="0"/>
              <a:t>(zgledna prometna kultura). Poudarjeni sta </a:t>
            </a:r>
            <a:r>
              <a:rPr lang="sl-SI" sz="1200" b="1" dirty="0"/>
              <a:t>aktivnost</a:t>
            </a:r>
            <a:r>
              <a:rPr lang="sl-SI" sz="1200" dirty="0"/>
              <a:t> na območju celotne občine in z besedo </a:t>
            </a:r>
            <a:r>
              <a:rPr lang="sl-SI" sz="1200" b="1" dirty="0"/>
              <a:t>skupaj</a:t>
            </a:r>
            <a:r>
              <a:rPr lang="sl-SI" sz="1200" dirty="0"/>
              <a:t> nuja po sodelovanju. Te štiri stvari so predpogoj za </a:t>
            </a:r>
            <a:r>
              <a:rPr lang="sl-SI" sz="1200" b="1" dirty="0"/>
              <a:t>doseganje želenega rezultata </a:t>
            </a:r>
            <a:r>
              <a:rPr lang="sl-SI" sz="1200" dirty="0"/>
              <a:t>(zagotavljanja dostopnosti vsakomur).</a:t>
            </a:r>
          </a:p>
          <a:p>
            <a:r>
              <a:rPr lang="sl-SI" sz="1200" dirty="0"/>
              <a:t>Drugi del vizije je motivacijski in lahko zapomnljiv. Govori o dostopnosti za vse, tako prebivalce kot goste in turiste, za starejše in najmlajše, </a:t>
            </a:r>
            <a:r>
              <a:rPr lang="sl-SI" sz="1200" b="1" dirty="0"/>
              <a:t>po celotni občini </a:t>
            </a:r>
            <a:r>
              <a:rPr lang="sl-SI" sz="1200" dirty="0"/>
              <a:t>ter ob </a:t>
            </a:r>
            <a:r>
              <a:rPr lang="sl-SI" sz="1200" b="1" dirty="0"/>
              <a:t>slehernem času dneva, tedna, leta </a:t>
            </a:r>
            <a:r>
              <a:rPr lang="sl-SI" sz="1200" dirty="0"/>
              <a:t>(kadarkoli, kamorkoli). Zadnje tri besede postavljajo v ospredje </a:t>
            </a:r>
            <a:r>
              <a:rPr lang="sl-SI" sz="1200" b="1" dirty="0"/>
              <a:t>najpomembnejšo vrednoto </a:t>
            </a:r>
            <a:r>
              <a:rPr lang="sl-SI" sz="1200" dirty="0"/>
              <a:t>(varnost), obnjo postavljajo zvočno in ritmično podobno besedo (varčnost), ki zajema elemente </a:t>
            </a:r>
            <a:r>
              <a:rPr lang="sl-SI" sz="1200" b="1" dirty="0"/>
              <a:t>smotrne rabe sredstev ter baziranje mobilnosti na kolesih, električnih vozilih in javnem prevozu</a:t>
            </a:r>
            <a:r>
              <a:rPr lang="sl-SI" sz="1200" dirty="0"/>
              <a:t>. Vse to so osnove za </a:t>
            </a:r>
            <a:r>
              <a:rPr lang="sl-SI" sz="1200" b="1" dirty="0"/>
              <a:t>optimalno</a:t>
            </a:r>
            <a:r>
              <a:rPr lang="sl-SI" sz="1200" dirty="0"/>
              <a:t> (zdravo) bivalno okolje, v katerem živijo zdravi občani, ki več hodijo in kolesarijo (aktivna mobilnost); s tem pa hkrati ohranjajo naravo ter tako zagotavljajo izjemno privlačnost občine za turiste (med drugim tudi z zelenim mestnim jedrom brez prometa).</a:t>
            </a:r>
            <a:endParaRPr lang="sl-SI" dirty="0"/>
          </a:p>
          <a:p>
            <a:endParaRPr lang="sl-SI" dirty="0">
              <a:solidFill>
                <a:srgbClr val="FF0000"/>
              </a:solidFill>
            </a:endParaRPr>
          </a:p>
          <a:p>
            <a:r>
              <a:rPr lang="sl-SI" sz="1000" dirty="0"/>
              <a:t>Vir: CELOSTNA prometna strategija Občine Ljutomer : udobna, zdrava in varčna potovanja za vse / [avtorji Mojca Balant ... [et </a:t>
            </a:r>
            <a:r>
              <a:rPr lang="sl-SI" sz="1000" dirty="0" err="1"/>
              <a:t>al</a:t>
            </a:r>
            <a:r>
              <a:rPr lang="sl-SI" sz="1000" dirty="0"/>
              <a:t>.] ; fotografije Nada Žgank ...et </a:t>
            </a:r>
            <a:r>
              <a:rPr lang="sl-SI" sz="1000" dirty="0" err="1"/>
              <a:t>al</a:t>
            </a:r>
            <a:r>
              <a:rPr lang="sl-SI" sz="1000" dirty="0"/>
              <a:t>.]. - Ljutomer : Občina, 2017</a:t>
            </a:r>
          </a:p>
        </p:txBody>
      </p:sp>
    </p:spTree>
    <p:extLst>
      <p:ext uri="{BB962C8B-B14F-4D97-AF65-F5344CB8AC3E}">
        <p14:creationId xmlns:p14="http://schemas.microsoft.com/office/powerpoint/2010/main" val="15178743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611560" y="332656"/>
            <a:ext cx="5976664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eaLnBrk="1" hangingPunct="1">
              <a:buClr>
                <a:srgbClr val="FFC000"/>
              </a:buClr>
            </a:pPr>
            <a:r>
              <a:rPr lang="sl-SI" altLang="ja-JP" sz="2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O</a:t>
            </a:r>
            <a:r>
              <a:rPr lang="sl-SI" altLang="ja-JP" sz="2400" dirty="0">
                <a:latin typeface="+mn-lt"/>
              </a:rPr>
              <a:t>bčinska </a:t>
            </a:r>
            <a:r>
              <a:rPr lang="sl-SI" altLang="ja-JP" sz="2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C</a:t>
            </a:r>
            <a:r>
              <a:rPr lang="sl-SI" altLang="ja-JP" sz="2400" dirty="0">
                <a:latin typeface="+mn-lt"/>
              </a:rPr>
              <a:t>elostna </a:t>
            </a:r>
            <a:r>
              <a:rPr lang="sl-SI" altLang="ja-JP" sz="2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P</a:t>
            </a:r>
            <a:r>
              <a:rPr lang="sl-SI" altLang="ja-JP" sz="2400" dirty="0">
                <a:latin typeface="+mn-lt"/>
              </a:rPr>
              <a:t>rometna </a:t>
            </a:r>
            <a:r>
              <a:rPr lang="sl-SI" altLang="ja-JP" sz="2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S</a:t>
            </a:r>
            <a:r>
              <a:rPr lang="sl-SI" altLang="ja-JP" sz="2400" dirty="0">
                <a:latin typeface="+mn-lt"/>
              </a:rPr>
              <a:t>trategija -</a:t>
            </a:r>
          </a:p>
          <a:p>
            <a:pPr marL="0" indent="0" eaLnBrk="1" hangingPunct="1">
              <a:buClr>
                <a:srgbClr val="FFC000"/>
              </a:buClr>
            </a:pPr>
            <a:r>
              <a:rPr lang="sl-SI" altLang="ja-JP" sz="1600" dirty="0">
                <a:latin typeface="+mn-lt"/>
              </a:rPr>
              <a:t>Delavnica s širšo delovno skupino</a:t>
            </a:r>
          </a:p>
        </p:txBody>
      </p:sp>
      <p:sp>
        <p:nvSpPr>
          <p:cNvPr id="3" name="AutoShape 2" descr="A simple, colorful stylized illustration depicting various modes of transportation in one line: a person walking, a person riding a bicycle, a bus, and a tree. Use clear, minimalist lines with distinct and vibrant colors for each mode, with a modern and clean design. All elements should be in the same horizontal line.">
            <a:extLst>
              <a:ext uri="{FF2B5EF4-FFF2-40B4-BE49-F238E27FC236}">
                <a16:creationId xmlns:a16="http://schemas.microsoft.com/office/drawing/2014/main" id="{1ECE95FB-77C1-537F-142D-E029025B20E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l-SI"/>
          </a:p>
        </p:txBody>
      </p:sp>
      <p:sp>
        <p:nvSpPr>
          <p:cNvPr id="7" name="PoljeZBesedilom 6">
            <a:extLst>
              <a:ext uri="{FF2B5EF4-FFF2-40B4-BE49-F238E27FC236}">
                <a16:creationId xmlns:a16="http://schemas.microsoft.com/office/drawing/2014/main" id="{F9595675-77F3-9DEF-5CAD-C5D6E4298362}"/>
              </a:ext>
            </a:extLst>
          </p:cNvPr>
          <p:cNvSpPr txBox="1"/>
          <p:nvPr/>
        </p:nvSpPr>
        <p:spPr>
          <a:xfrm>
            <a:off x="581856" y="1512239"/>
            <a:ext cx="7158496" cy="51706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sz="2400" dirty="0">
                <a:solidFill>
                  <a:schemeClr val="accent1">
                    <a:lumMod val="75000"/>
                  </a:schemeClr>
                </a:solidFill>
              </a:rPr>
              <a:t>VLOGA CILJEV</a:t>
            </a:r>
          </a:p>
          <a:p>
            <a:r>
              <a:rPr lang="sl-SI" dirty="0"/>
              <a:t>= podpora naši viziji, da bo le-ta čim bolj operativna</a:t>
            </a:r>
            <a:endParaRPr lang="sl-SI" sz="1800" dirty="0"/>
          </a:p>
          <a:p>
            <a:pPr algn="ctr"/>
            <a:endParaRPr lang="sl-SI" dirty="0">
              <a:highlight>
                <a:srgbClr val="FFFFFF"/>
              </a:highlight>
            </a:endParaRPr>
          </a:p>
          <a:p>
            <a:pPr algn="ctr"/>
            <a:r>
              <a:rPr lang="sl-SI" dirty="0">
                <a:solidFill>
                  <a:schemeClr val="accent1">
                    <a:lumMod val="75000"/>
                  </a:schemeClr>
                </a:solidFill>
              </a:rPr>
              <a:t>S cilji se natančneje opredelijo ambicije naše občine oziroma opis konkretnih izboljšav, ki naj bi jih dosegli z uresničevanjem OCPS.</a:t>
            </a:r>
          </a:p>
          <a:p>
            <a:pPr algn="ctr"/>
            <a:endParaRPr lang="sl-SI" sz="1800" kern="1200" dirty="0">
              <a:solidFill>
                <a:schemeClr val="accent1">
                  <a:lumMod val="75000"/>
                </a:schemeClr>
              </a:solidFill>
              <a:effectLst/>
            </a:endParaRPr>
          </a:p>
          <a:p>
            <a:r>
              <a:rPr lang="sl-SI" dirty="0">
                <a:solidFill>
                  <a:schemeClr val="accent1">
                    <a:lumMod val="75000"/>
                  </a:schemeClr>
                </a:solidFill>
              </a:rPr>
              <a:t>ZBIR SEDMIH OBVEZNIH CILJEV NA NACIONALNI RAVNI</a:t>
            </a:r>
            <a:endParaRPr lang="sl-SI" sz="1800" kern="1200" dirty="0">
              <a:effectLst/>
            </a:endParaRPr>
          </a:p>
          <a:p>
            <a:pPr marL="342900" indent="-342900">
              <a:buFont typeface="+mj-lt"/>
              <a:buAutoNum type="arabicPeriod"/>
            </a:pPr>
            <a:r>
              <a:rPr lang="sl-SI" sz="1800" kern="1200" dirty="0">
                <a:effectLst/>
              </a:rPr>
              <a:t>Izboljšana kakovost življenja v privlačni, zeleni in povezani skupnosti. </a:t>
            </a:r>
          </a:p>
          <a:p>
            <a:pPr marL="342900" indent="-342900">
              <a:buFont typeface="+mj-lt"/>
              <a:buAutoNum type="arabicPeriod"/>
            </a:pPr>
            <a:r>
              <a:rPr lang="sl-SI" sz="1800" kern="1200" dirty="0">
                <a:effectLst/>
              </a:rPr>
              <a:t>Znižane lokalne emisije onesnaževal in toplogrednih plinov iz prometa. </a:t>
            </a:r>
          </a:p>
          <a:p>
            <a:pPr marL="342900" indent="-342900">
              <a:buFont typeface="+mj-lt"/>
              <a:buAutoNum type="arabicPeriod"/>
            </a:pPr>
            <a:r>
              <a:rPr lang="sl-SI" sz="1800" kern="1200" dirty="0">
                <a:effectLst/>
              </a:rPr>
              <a:t>Bolj zdravi in bolj aktivni prebivalci. </a:t>
            </a:r>
          </a:p>
          <a:p>
            <a:pPr marL="342900" indent="-342900">
              <a:buFont typeface="+mj-lt"/>
              <a:buAutoNum type="arabicPeriod"/>
            </a:pPr>
            <a:r>
              <a:rPr lang="sl-SI" sz="1800" kern="1200" dirty="0">
                <a:effectLst/>
              </a:rPr>
              <a:t>Vsem dostopen prometni sistem, ki omogoča socialno vključenost. </a:t>
            </a:r>
          </a:p>
          <a:p>
            <a:pPr marL="342900" indent="-342900">
              <a:buFont typeface="+mj-lt"/>
              <a:buAutoNum type="arabicPeriod"/>
            </a:pPr>
            <a:r>
              <a:rPr lang="sl-SI" sz="1800" kern="1200" dirty="0">
                <a:effectLst/>
              </a:rPr>
              <a:t>Okrepljeno lokalno in regionalno gospodarstvo. </a:t>
            </a:r>
          </a:p>
          <a:p>
            <a:pPr marL="342900" indent="-342900">
              <a:buFont typeface="+mj-lt"/>
              <a:buAutoNum type="arabicPeriod"/>
            </a:pPr>
            <a:r>
              <a:rPr lang="sl-SI" sz="1800" kern="1200" dirty="0">
                <a:effectLst/>
              </a:rPr>
              <a:t>Večja varnost vseh udeležencev cestnega prometa. </a:t>
            </a:r>
          </a:p>
          <a:p>
            <a:pPr marL="342900" indent="-342900">
              <a:buFont typeface="+mj-lt"/>
              <a:buAutoNum type="arabicPeriod"/>
            </a:pPr>
            <a:r>
              <a:rPr lang="sl-SI" sz="1800" kern="1200" dirty="0">
                <a:effectLst/>
              </a:rPr>
              <a:t>Izboljšana dostopnost do osnovnih storitev in aktivnosti</a:t>
            </a:r>
          </a:p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953585583"/>
      </p:ext>
    </p:extLst>
  </p:cSld>
  <p:clrMapOvr>
    <a:masterClrMapping/>
  </p:clrMapOvr>
</p:sld>
</file>

<file path=ppt/theme/theme1.xml><?xml version="1.0" encoding="utf-8"?>
<a:theme xmlns:a="http://schemas.openxmlformats.org/drawingml/2006/main" name="Gladko">
  <a:themeElements>
    <a:clrScheme name="Gladko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Gladko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ladk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isarn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1224</TotalTime>
  <Words>1555</Words>
  <Application>Microsoft Office PowerPoint</Application>
  <PresentationFormat>Diaprojekcija na zaslonu (4:3)</PresentationFormat>
  <Paragraphs>172</Paragraphs>
  <Slides>16</Slides>
  <Notes>1</Notes>
  <HiddenSlides>0</HiddenSlides>
  <MMClips>0</MMClips>
  <ScaleCrop>false</ScaleCrop>
  <HeadingPairs>
    <vt:vector size="6" baseType="variant">
      <vt:variant>
        <vt:lpstr>Uporabljene pisave</vt:lpstr>
      </vt:variant>
      <vt:variant>
        <vt:i4>6</vt:i4>
      </vt:variant>
      <vt:variant>
        <vt:lpstr>Tema</vt:lpstr>
      </vt:variant>
      <vt:variant>
        <vt:i4>1</vt:i4>
      </vt:variant>
      <vt:variant>
        <vt:lpstr>Naslovi diapozitivov</vt:lpstr>
      </vt:variant>
      <vt:variant>
        <vt:i4>16</vt:i4>
      </vt:variant>
    </vt:vector>
  </HeadingPairs>
  <TitlesOfParts>
    <vt:vector size="23" baseType="lpstr">
      <vt:lpstr>Arial</vt:lpstr>
      <vt:lpstr>Calibri</vt:lpstr>
      <vt:lpstr>Myriad Pro Light</vt:lpstr>
      <vt:lpstr>Söhne</vt:lpstr>
      <vt:lpstr>Trebuchet MS</vt:lpstr>
      <vt:lpstr>Wingdings 3</vt:lpstr>
      <vt:lpstr>Gladko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PREDSTAVITEV UDELEŽENCEV</vt:lpstr>
      <vt:lpstr>NALOGA: OBLIKOVANJE OSNUTKA VIZIJE</vt:lpstr>
      <vt:lpstr>PowerPointova predstavitev</vt:lpstr>
      <vt:lpstr>NALOGA: OPREDELITEV CILJEV</vt:lpstr>
      <vt:lpstr>PowerPointova predstavitev</vt:lpstr>
      <vt:lpstr>PowerPointova predstavitev</vt:lpstr>
      <vt:lpstr>PowerPointova predstavitev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PowerPointova predstavitev</dc:title>
  <dc:creator>Mirjam LUKETIČ</dc:creator>
  <cp:lastModifiedBy>Aljaž Kunst</cp:lastModifiedBy>
  <cp:revision>292</cp:revision>
  <dcterms:created xsi:type="dcterms:W3CDTF">2016-09-01T09:32:05Z</dcterms:created>
  <dcterms:modified xsi:type="dcterms:W3CDTF">2025-06-26T07:25:30Z</dcterms:modified>
</cp:coreProperties>
</file>